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64"/>
  </p:notesMasterIdLst>
  <p:sldIdLst>
    <p:sldId id="716" r:id="rId2"/>
    <p:sldId id="696" r:id="rId3"/>
    <p:sldId id="724" r:id="rId4"/>
    <p:sldId id="725" r:id="rId5"/>
    <p:sldId id="717" r:id="rId6"/>
    <p:sldId id="673" r:id="rId7"/>
    <p:sldId id="720" r:id="rId8"/>
    <p:sldId id="723" r:id="rId9"/>
    <p:sldId id="393" r:id="rId10"/>
    <p:sldId id="394" r:id="rId11"/>
    <p:sldId id="440" r:id="rId12"/>
    <p:sldId id="727" r:id="rId13"/>
    <p:sldId id="272" r:id="rId14"/>
    <p:sldId id="728" r:id="rId15"/>
    <p:sldId id="729" r:id="rId16"/>
    <p:sldId id="731" r:id="rId17"/>
    <p:sldId id="730" r:id="rId18"/>
    <p:sldId id="732" r:id="rId19"/>
    <p:sldId id="733" r:id="rId20"/>
    <p:sldId id="734" r:id="rId21"/>
    <p:sldId id="735" r:id="rId22"/>
    <p:sldId id="684" r:id="rId23"/>
    <p:sldId id="677" r:id="rId24"/>
    <p:sldId id="469" r:id="rId25"/>
    <p:sldId id="442" r:id="rId26"/>
    <p:sldId id="687" r:id="rId27"/>
    <p:sldId id="688" r:id="rId28"/>
    <p:sldId id="689" r:id="rId29"/>
    <p:sldId id="726" r:id="rId30"/>
    <p:sldId id="674" r:id="rId31"/>
    <p:sldId id="443" r:id="rId32"/>
    <p:sldId id="446" r:id="rId33"/>
    <p:sldId id="371" r:id="rId34"/>
    <p:sldId id="444" r:id="rId35"/>
    <p:sldId id="372" r:id="rId36"/>
    <p:sldId id="663" r:id="rId37"/>
    <p:sldId id="659" r:id="rId38"/>
    <p:sldId id="660" r:id="rId39"/>
    <p:sldId id="661" r:id="rId40"/>
    <p:sldId id="662" r:id="rId41"/>
    <p:sldId id="467" r:id="rId42"/>
    <p:sldId id="664" r:id="rId43"/>
    <p:sldId id="665" r:id="rId44"/>
    <p:sldId id="382" r:id="rId45"/>
    <p:sldId id="676" r:id="rId46"/>
    <p:sldId id="408" r:id="rId47"/>
    <p:sldId id="722" r:id="rId48"/>
    <p:sldId id="399" r:id="rId49"/>
    <p:sldId id="452" r:id="rId50"/>
    <p:sldId id="736" r:id="rId51"/>
    <p:sldId id="682" r:id="rId52"/>
    <p:sldId id="690" r:id="rId53"/>
    <p:sldId id="691" r:id="rId54"/>
    <p:sldId id="694" r:id="rId55"/>
    <p:sldId id="692" r:id="rId56"/>
    <p:sldId id="693" r:id="rId57"/>
    <p:sldId id="455" r:id="rId58"/>
    <p:sldId id="737" r:id="rId59"/>
    <p:sldId id="432" r:id="rId60"/>
    <p:sldId id="445" r:id="rId61"/>
    <p:sldId id="369" r:id="rId62"/>
    <p:sldId id="271" r:id="rId6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7FF"/>
    <a:srgbClr val="6DCCDE"/>
    <a:srgbClr val="FEFFB3"/>
    <a:srgbClr val="FF9933"/>
    <a:srgbClr val="595959"/>
    <a:srgbClr val="F6F6F6"/>
    <a:srgbClr val="000000"/>
    <a:srgbClr val="CDCDCD"/>
    <a:srgbClr val="95959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7" autoAdjust="0"/>
    <p:restoredTop sz="77430" autoAdjust="0"/>
  </p:normalViewPr>
  <p:slideViewPr>
    <p:cSldViewPr snapToGrid="0" snapToObjects="1">
      <p:cViewPr varScale="1">
        <p:scale>
          <a:sx n="133" d="100"/>
          <a:sy n="133" d="100"/>
        </p:scale>
        <p:origin x="70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52241E-C720-C94E-ACA4-514530C97F6E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5490B4-3C78-784E-B661-00B0EB47AB51}">
      <dgm:prSet phldrT="[Text]"/>
      <dgm:spPr/>
      <dgm:t>
        <a:bodyPr/>
        <a:lstStyle/>
        <a:p>
          <a:r>
            <a:rPr lang="en-US" dirty="0"/>
            <a:t>Strategize</a:t>
          </a:r>
        </a:p>
      </dgm:t>
    </dgm:pt>
    <dgm:pt modelId="{61049025-D628-4E4A-882F-0C63135C6D47}" type="parTrans" cxnId="{3E3F7724-46F0-7E4B-A598-D2CD5F74FA4F}">
      <dgm:prSet/>
      <dgm:spPr/>
      <dgm:t>
        <a:bodyPr/>
        <a:lstStyle/>
        <a:p>
          <a:endParaRPr lang="en-US"/>
        </a:p>
      </dgm:t>
    </dgm:pt>
    <dgm:pt modelId="{6D5BF1BA-67A7-1A42-9B11-ACE358B21E81}" type="sibTrans" cxnId="{3E3F7724-46F0-7E4B-A598-D2CD5F74FA4F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C4A444EA-865E-0047-9679-49ECC1F2CA24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4AEBA159-D44F-5B49-8964-49E6CC6115B5}" type="parTrans" cxnId="{F17641D8-9045-9644-9F1B-359BE00FA7B5}">
      <dgm:prSet/>
      <dgm:spPr/>
      <dgm:t>
        <a:bodyPr/>
        <a:lstStyle/>
        <a:p>
          <a:endParaRPr lang="en-US"/>
        </a:p>
      </dgm:t>
    </dgm:pt>
    <dgm:pt modelId="{B0BE8FC4-A9DD-734D-8E57-C04AE9CB8D99}" type="sibTrans" cxnId="{F17641D8-9045-9644-9F1B-359BE00FA7B5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4890C897-6571-F24E-AF45-0016938F73A5}">
      <dgm:prSet phldrT="[Text]"/>
      <dgm:spPr/>
      <dgm:t>
        <a:bodyPr/>
        <a:lstStyle/>
        <a:p>
          <a:r>
            <a:rPr lang="en-US" dirty="0"/>
            <a:t>Implement</a:t>
          </a:r>
        </a:p>
      </dgm:t>
    </dgm:pt>
    <dgm:pt modelId="{FABEBFF4-5939-7B4C-8B10-0E6BDE7FE1C6}" type="parTrans" cxnId="{E9DB4FF5-98D4-8D49-AEC4-84A19EFBEE14}">
      <dgm:prSet/>
      <dgm:spPr/>
      <dgm:t>
        <a:bodyPr/>
        <a:lstStyle/>
        <a:p>
          <a:endParaRPr lang="en-US"/>
        </a:p>
      </dgm:t>
    </dgm:pt>
    <dgm:pt modelId="{968C0D0C-2AB7-1E45-887B-803492A05350}" type="sibTrans" cxnId="{E9DB4FF5-98D4-8D49-AEC4-84A19EFBEE14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7CF47202-902F-3848-9304-457A3CDF3037}">
      <dgm:prSet phldrT="[Text]"/>
      <dgm:spPr/>
      <dgm:t>
        <a:bodyPr/>
        <a:lstStyle/>
        <a:p>
          <a:r>
            <a:rPr lang="en-US" dirty="0"/>
            <a:t>Review</a:t>
          </a:r>
        </a:p>
      </dgm:t>
    </dgm:pt>
    <dgm:pt modelId="{B1544B4E-22A0-594A-A00A-AE54E9E0D325}" type="parTrans" cxnId="{6463EBEB-9114-9447-8549-F460EE9A182C}">
      <dgm:prSet/>
      <dgm:spPr/>
      <dgm:t>
        <a:bodyPr/>
        <a:lstStyle/>
        <a:p>
          <a:endParaRPr lang="en-US"/>
        </a:p>
      </dgm:t>
    </dgm:pt>
    <dgm:pt modelId="{E66C2934-C40B-2F41-96E0-89999089D310}" type="sibTrans" cxnId="{6463EBEB-9114-9447-8549-F460EE9A182C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1AEC146B-5343-044F-93E6-C01BE2F9A2EF}" type="pres">
      <dgm:prSet presAssocID="{D052241E-C720-C94E-ACA4-514530C97F6E}" presName="cycle" presStyleCnt="0">
        <dgm:presLayoutVars>
          <dgm:dir/>
          <dgm:resizeHandles val="exact"/>
        </dgm:presLayoutVars>
      </dgm:prSet>
      <dgm:spPr/>
    </dgm:pt>
    <dgm:pt modelId="{082A0DC7-23C3-684C-AA21-CECC2D3A23F9}" type="pres">
      <dgm:prSet presAssocID="{B65490B4-3C78-784E-B661-00B0EB47AB51}" presName="dummy" presStyleCnt="0"/>
      <dgm:spPr/>
    </dgm:pt>
    <dgm:pt modelId="{54CAF259-CC4D-8F41-BF84-B2B328CC554B}" type="pres">
      <dgm:prSet presAssocID="{B65490B4-3C78-784E-B661-00B0EB47AB51}" presName="node" presStyleLbl="revTx" presStyleIdx="0" presStyleCnt="4">
        <dgm:presLayoutVars>
          <dgm:bulletEnabled val="1"/>
        </dgm:presLayoutVars>
      </dgm:prSet>
      <dgm:spPr/>
    </dgm:pt>
    <dgm:pt modelId="{67F6B155-A244-BE47-BC51-DD40B7FAE66E}" type="pres">
      <dgm:prSet presAssocID="{6D5BF1BA-67A7-1A42-9B11-ACE358B21E81}" presName="sibTrans" presStyleLbl="node1" presStyleIdx="0" presStyleCnt="4"/>
      <dgm:spPr/>
    </dgm:pt>
    <dgm:pt modelId="{E71B6101-5255-8747-B9D7-F73D3BEE9C3A}" type="pres">
      <dgm:prSet presAssocID="{C4A444EA-865E-0047-9679-49ECC1F2CA24}" presName="dummy" presStyleCnt="0"/>
      <dgm:spPr/>
    </dgm:pt>
    <dgm:pt modelId="{91C28C73-93D8-FC45-9F51-A4F5B38440A0}" type="pres">
      <dgm:prSet presAssocID="{C4A444EA-865E-0047-9679-49ECC1F2CA24}" presName="node" presStyleLbl="revTx" presStyleIdx="1" presStyleCnt="4">
        <dgm:presLayoutVars>
          <dgm:bulletEnabled val="1"/>
        </dgm:presLayoutVars>
      </dgm:prSet>
      <dgm:spPr/>
    </dgm:pt>
    <dgm:pt modelId="{FD2A6E51-237A-1644-BFBA-09A1F76BE698}" type="pres">
      <dgm:prSet presAssocID="{B0BE8FC4-A9DD-734D-8E57-C04AE9CB8D99}" presName="sibTrans" presStyleLbl="node1" presStyleIdx="1" presStyleCnt="4"/>
      <dgm:spPr/>
    </dgm:pt>
    <dgm:pt modelId="{11DCA2BD-2216-B447-8A89-7B1C05007569}" type="pres">
      <dgm:prSet presAssocID="{4890C897-6571-F24E-AF45-0016938F73A5}" presName="dummy" presStyleCnt="0"/>
      <dgm:spPr/>
    </dgm:pt>
    <dgm:pt modelId="{E11C80D3-FBB1-1E47-B10B-18873D641554}" type="pres">
      <dgm:prSet presAssocID="{4890C897-6571-F24E-AF45-0016938F73A5}" presName="node" presStyleLbl="revTx" presStyleIdx="2" presStyleCnt="4">
        <dgm:presLayoutVars>
          <dgm:bulletEnabled val="1"/>
        </dgm:presLayoutVars>
      </dgm:prSet>
      <dgm:spPr/>
    </dgm:pt>
    <dgm:pt modelId="{97AC3519-87EB-6744-863A-89E8D39F2317}" type="pres">
      <dgm:prSet presAssocID="{968C0D0C-2AB7-1E45-887B-803492A05350}" presName="sibTrans" presStyleLbl="node1" presStyleIdx="2" presStyleCnt="4"/>
      <dgm:spPr/>
    </dgm:pt>
    <dgm:pt modelId="{42C36D09-70F4-A241-9CF7-CD8B82B7CB2F}" type="pres">
      <dgm:prSet presAssocID="{7CF47202-902F-3848-9304-457A3CDF3037}" presName="dummy" presStyleCnt="0"/>
      <dgm:spPr/>
    </dgm:pt>
    <dgm:pt modelId="{1207B809-6F40-C844-BC05-B643CE218DE8}" type="pres">
      <dgm:prSet presAssocID="{7CF47202-902F-3848-9304-457A3CDF3037}" presName="node" presStyleLbl="revTx" presStyleIdx="3" presStyleCnt="4">
        <dgm:presLayoutVars>
          <dgm:bulletEnabled val="1"/>
        </dgm:presLayoutVars>
      </dgm:prSet>
      <dgm:spPr/>
    </dgm:pt>
    <dgm:pt modelId="{782A357B-8949-B54E-968D-C36147017F26}" type="pres">
      <dgm:prSet presAssocID="{E66C2934-C40B-2F41-96E0-89999089D310}" presName="sibTrans" presStyleLbl="node1" presStyleIdx="3" presStyleCnt="4"/>
      <dgm:spPr/>
    </dgm:pt>
  </dgm:ptLst>
  <dgm:cxnLst>
    <dgm:cxn modelId="{3E3F7724-46F0-7E4B-A598-D2CD5F74FA4F}" srcId="{D052241E-C720-C94E-ACA4-514530C97F6E}" destId="{B65490B4-3C78-784E-B661-00B0EB47AB51}" srcOrd="0" destOrd="0" parTransId="{61049025-D628-4E4A-882F-0C63135C6D47}" sibTransId="{6D5BF1BA-67A7-1A42-9B11-ACE358B21E81}"/>
    <dgm:cxn modelId="{267EC152-EE52-DF4B-94EC-B773A736F026}" type="presOf" srcId="{968C0D0C-2AB7-1E45-887B-803492A05350}" destId="{97AC3519-87EB-6744-863A-89E8D39F2317}" srcOrd="0" destOrd="0" presId="urn:microsoft.com/office/officeart/2005/8/layout/cycle1"/>
    <dgm:cxn modelId="{338D7066-224B-534F-8D81-1314AE2B03BE}" type="presOf" srcId="{E66C2934-C40B-2F41-96E0-89999089D310}" destId="{782A357B-8949-B54E-968D-C36147017F26}" srcOrd="0" destOrd="0" presId="urn:microsoft.com/office/officeart/2005/8/layout/cycle1"/>
    <dgm:cxn modelId="{AF796B9B-AC6B-0542-A242-9FBC2B855C34}" type="presOf" srcId="{D052241E-C720-C94E-ACA4-514530C97F6E}" destId="{1AEC146B-5343-044F-93E6-C01BE2F9A2EF}" srcOrd="0" destOrd="0" presId="urn:microsoft.com/office/officeart/2005/8/layout/cycle1"/>
    <dgm:cxn modelId="{3500D1A0-B694-C942-8C87-3D25A319AB6C}" type="presOf" srcId="{B0BE8FC4-A9DD-734D-8E57-C04AE9CB8D99}" destId="{FD2A6E51-237A-1644-BFBA-09A1F76BE698}" srcOrd="0" destOrd="0" presId="urn:microsoft.com/office/officeart/2005/8/layout/cycle1"/>
    <dgm:cxn modelId="{1F4B13AD-C778-9540-A6B5-B353221B96D6}" type="presOf" srcId="{C4A444EA-865E-0047-9679-49ECC1F2CA24}" destId="{91C28C73-93D8-FC45-9F51-A4F5B38440A0}" srcOrd="0" destOrd="0" presId="urn:microsoft.com/office/officeart/2005/8/layout/cycle1"/>
    <dgm:cxn modelId="{F17641D8-9045-9644-9F1B-359BE00FA7B5}" srcId="{D052241E-C720-C94E-ACA4-514530C97F6E}" destId="{C4A444EA-865E-0047-9679-49ECC1F2CA24}" srcOrd="1" destOrd="0" parTransId="{4AEBA159-D44F-5B49-8964-49E6CC6115B5}" sibTransId="{B0BE8FC4-A9DD-734D-8E57-C04AE9CB8D99}"/>
    <dgm:cxn modelId="{8215D6DB-211A-4444-B2C6-0FF233BA7A56}" type="presOf" srcId="{6D5BF1BA-67A7-1A42-9B11-ACE358B21E81}" destId="{67F6B155-A244-BE47-BC51-DD40B7FAE66E}" srcOrd="0" destOrd="0" presId="urn:microsoft.com/office/officeart/2005/8/layout/cycle1"/>
    <dgm:cxn modelId="{6463EBEB-9114-9447-8549-F460EE9A182C}" srcId="{D052241E-C720-C94E-ACA4-514530C97F6E}" destId="{7CF47202-902F-3848-9304-457A3CDF3037}" srcOrd="3" destOrd="0" parTransId="{B1544B4E-22A0-594A-A00A-AE54E9E0D325}" sibTransId="{E66C2934-C40B-2F41-96E0-89999089D310}"/>
    <dgm:cxn modelId="{6C25D6EC-575E-7545-9399-3E08B653D3E6}" type="presOf" srcId="{B65490B4-3C78-784E-B661-00B0EB47AB51}" destId="{54CAF259-CC4D-8F41-BF84-B2B328CC554B}" srcOrd="0" destOrd="0" presId="urn:microsoft.com/office/officeart/2005/8/layout/cycle1"/>
    <dgm:cxn modelId="{856820F5-8960-7845-A81B-574D192FE49C}" type="presOf" srcId="{7CF47202-902F-3848-9304-457A3CDF3037}" destId="{1207B809-6F40-C844-BC05-B643CE218DE8}" srcOrd="0" destOrd="0" presId="urn:microsoft.com/office/officeart/2005/8/layout/cycle1"/>
    <dgm:cxn modelId="{E9DB4FF5-98D4-8D49-AEC4-84A19EFBEE14}" srcId="{D052241E-C720-C94E-ACA4-514530C97F6E}" destId="{4890C897-6571-F24E-AF45-0016938F73A5}" srcOrd="2" destOrd="0" parTransId="{FABEBFF4-5939-7B4C-8B10-0E6BDE7FE1C6}" sibTransId="{968C0D0C-2AB7-1E45-887B-803492A05350}"/>
    <dgm:cxn modelId="{185E38FA-1E46-FB41-A999-F1B8697AF918}" type="presOf" srcId="{4890C897-6571-F24E-AF45-0016938F73A5}" destId="{E11C80D3-FBB1-1E47-B10B-18873D641554}" srcOrd="0" destOrd="0" presId="urn:microsoft.com/office/officeart/2005/8/layout/cycle1"/>
    <dgm:cxn modelId="{85A1009F-C7EA-CB48-AE11-5D77DDF1878C}" type="presParOf" srcId="{1AEC146B-5343-044F-93E6-C01BE2F9A2EF}" destId="{082A0DC7-23C3-684C-AA21-CECC2D3A23F9}" srcOrd="0" destOrd="0" presId="urn:microsoft.com/office/officeart/2005/8/layout/cycle1"/>
    <dgm:cxn modelId="{7162B503-EDC8-434A-A93B-D3E8F30C66E1}" type="presParOf" srcId="{1AEC146B-5343-044F-93E6-C01BE2F9A2EF}" destId="{54CAF259-CC4D-8F41-BF84-B2B328CC554B}" srcOrd="1" destOrd="0" presId="urn:microsoft.com/office/officeart/2005/8/layout/cycle1"/>
    <dgm:cxn modelId="{26013289-76A2-584F-B4D7-AB52640C6743}" type="presParOf" srcId="{1AEC146B-5343-044F-93E6-C01BE2F9A2EF}" destId="{67F6B155-A244-BE47-BC51-DD40B7FAE66E}" srcOrd="2" destOrd="0" presId="urn:microsoft.com/office/officeart/2005/8/layout/cycle1"/>
    <dgm:cxn modelId="{22449379-66D2-A94A-B234-3C4DA9DE4610}" type="presParOf" srcId="{1AEC146B-5343-044F-93E6-C01BE2F9A2EF}" destId="{E71B6101-5255-8747-B9D7-F73D3BEE9C3A}" srcOrd="3" destOrd="0" presId="urn:microsoft.com/office/officeart/2005/8/layout/cycle1"/>
    <dgm:cxn modelId="{AD78B5A5-CE15-A140-A313-ADAF9DE3A767}" type="presParOf" srcId="{1AEC146B-5343-044F-93E6-C01BE2F9A2EF}" destId="{91C28C73-93D8-FC45-9F51-A4F5B38440A0}" srcOrd="4" destOrd="0" presId="urn:microsoft.com/office/officeart/2005/8/layout/cycle1"/>
    <dgm:cxn modelId="{8C689A58-9A33-2441-8DFF-A93D9CCA023C}" type="presParOf" srcId="{1AEC146B-5343-044F-93E6-C01BE2F9A2EF}" destId="{FD2A6E51-237A-1644-BFBA-09A1F76BE698}" srcOrd="5" destOrd="0" presId="urn:microsoft.com/office/officeart/2005/8/layout/cycle1"/>
    <dgm:cxn modelId="{C91AF222-B02A-6346-971C-F8FBB1F08080}" type="presParOf" srcId="{1AEC146B-5343-044F-93E6-C01BE2F9A2EF}" destId="{11DCA2BD-2216-B447-8A89-7B1C05007569}" srcOrd="6" destOrd="0" presId="urn:microsoft.com/office/officeart/2005/8/layout/cycle1"/>
    <dgm:cxn modelId="{17FF5863-EEF0-2B40-A703-6F06506F4A8F}" type="presParOf" srcId="{1AEC146B-5343-044F-93E6-C01BE2F9A2EF}" destId="{E11C80D3-FBB1-1E47-B10B-18873D641554}" srcOrd="7" destOrd="0" presId="urn:microsoft.com/office/officeart/2005/8/layout/cycle1"/>
    <dgm:cxn modelId="{A4A91860-34DE-1945-A2B4-0B61520F4E58}" type="presParOf" srcId="{1AEC146B-5343-044F-93E6-C01BE2F9A2EF}" destId="{97AC3519-87EB-6744-863A-89E8D39F2317}" srcOrd="8" destOrd="0" presId="urn:microsoft.com/office/officeart/2005/8/layout/cycle1"/>
    <dgm:cxn modelId="{2096F1A0-D938-2643-B32C-DE2657520CBD}" type="presParOf" srcId="{1AEC146B-5343-044F-93E6-C01BE2F9A2EF}" destId="{42C36D09-70F4-A241-9CF7-CD8B82B7CB2F}" srcOrd="9" destOrd="0" presId="urn:microsoft.com/office/officeart/2005/8/layout/cycle1"/>
    <dgm:cxn modelId="{F4B4E6C6-561C-B744-9AC9-9757B3B0A4B0}" type="presParOf" srcId="{1AEC146B-5343-044F-93E6-C01BE2F9A2EF}" destId="{1207B809-6F40-C844-BC05-B643CE218DE8}" srcOrd="10" destOrd="0" presId="urn:microsoft.com/office/officeart/2005/8/layout/cycle1"/>
    <dgm:cxn modelId="{43580FC9-CA6A-A74B-80E7-9659129473A2}" type="presParOf" srcId="{1AEC146B-5343-044F-93E6-C01BE2F9A2EF}" destId="{782A357B-8949-B54E-968D-C36147017F26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F259-CC4D-8F41-BF84-B2B328CC554B}">
      <dsp:nvSpPr>
        <dsp:cNvPr id="0" name=""/>
        <dsp:cNvSpPr/>
      </dsp:nvSpPr>
      <dsp:spPr>
        <a:xfrm>
          <a:off x="1985818" y="55312"/>
          <a:ext cx="879968" cy="879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Strategize</a:t>
          </a:r>
        </a:p>
      </dsp:txBody>
      <dsp:txXfrm>
        <a:off x="1985818" y="55312"/>
        <a:ext cx="879968" cy="879968"/>
      </dsp:txXfrm>
    </dsp:sp>
    <dsp:sp modelId="{67F6B155-A244-BE47-BC51-DD40B7FAE66E}">
      <dsp:nvSpPr>
        <dsp:cNvPr id="0" name=""/>
        <dsp:cNvSpPr/>
      </dsp:nvSpPr>
      <dsp:spPr>
        <a:xfrm>
          <a:off x="434562" y="-345"/>
          <a:ext cx="2486882" cy="2486882"/>
        </a:xfrm>
        <a:prstGeom prst="circularArrow">
          <a:avLst>
            <a:gd name="adj1" fmla="val 6900"/>
            <a:gd name="adj2" fmla="val 465185"/>
            <a:gd name="adj3" fmla="val 550117"/>
            <a:gd name="adj4" fmla="val 20584697"/>
            <a:gd name="adj5" fmla="val 805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C28C73-93D8-FC45-9F51-A4F5B38440A0}">
      <dsp:nvSpPr>
        <dsp:cNvPr id="0" name=""/>
        <dsp:cNvSpPr/>
      </dsp:nvSpPr>
      <dsp:spPr>
        <a:xfrm>
          <a:off x="1985818" y="1550910"/>
          <a:ext cx="879968" cy="879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Design</a:t>
          </a:r>
        </a:p>
      </dsp:txBody>
      <dsp:txXfrm>
        <a:off x="1985818" y="1550910"/>
        <a:ext cx="879968" cy="879968"/>
      </dsp:txXfrm>
    </dsp:sp>
    <dsp:sp modelId="{FD2A6E51-237A-1644-BFBA-09A1F76BE698}">
      <dsp:nvSpPr>
        <dsp:cNvPr id="0" name=""/>
        <dsp:cNvSpPr/>
      </dsp:nvSpPr>
      <dsp:spPr>
        <a:xfrm>
          <a:off x="434562" y="-345"/>
          <a:ext cx="2486882" cy="2486882"/>
        </a:xfrm>
        <a:prstGeom prst="circularArrow">
          <a:avLst>
            <a:gd name="adj1" fmla="val 6900"/>
            <a:gd name="adj2" fmla="val 465185"/>
            <a:gd name="adj3" fmla="val 5950117"/>
            <a:gd name="adj4" fmla="val 4384697"/>
            <a:gd name="adj5" fmla="val 805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C80D3-FBB1-1E47-B10B-18873D641554}">
      <dsp:nvSpPr>
        <dsp:cNvPr id="0" name=""/>
        <dsp:cNvSpPr/>
      </dsp:nvSpPr>
      <dsp:spPr>
        <a:xfrm>
          <a:off x="490220" y="1550910"/>
          <a:ext cx="879968" cy="879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Implement</a:t>
          </a:r>
        </a:p>
      </dsp:txBody>
      <dsp:txXfrm>
        <a:off x="490220" y="1550910"/>
        <a:ext cx="879968" cy="879968"/>
      </dsp:txXfrm>
    </dsp:sp>
    <dsp:sp modelId="{97AC3519-87EB-6744-863A-89E8D39F2317}">
      <dsp:nvSpPr>
        <dsp:cNvPr id="0" name=""/>
        <dsp:cNvSpPr/>
      </dsp:nvSpPr>
      <dsp:spPr>
        <a:xfrm>
          <a:off x="434562" y="-345"/>
          <a:ext cx="2486882" cy="2486882"/>
        </a:xfrm>
        <a:prstGeom prst="circularArrow">
          <a:avLst>
            <a:gd name="adj1" fmla="val 6900"/>
            <a:gd name="adj2" fmla="val 465185"/>
            <a:gd name="adj3" fmla="val 11350117"/>
            <a:gd name="adj4" fmla="val 9784697"/>
            <a:gd name="adj5" fmla="val 805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7B809-6F40-C844-BC05-B643CE218DE8}">
      <dsp:nvSpPr>
        <dsp:cNvPr id="0" name=""/>
        <dsp:cNvSpPr/>
      </dsp:nvSpPr>
      <dsp:spPr>
        <a:xfrm>
          <a:off x="490220" y="55312"/>
          <a:ext cx="879968" cy="879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Review</a:t>
          </a:r>
        </a:p>
      </dsp:txBody>
      <dsp:txXfrm>
        <a:off x="490220" y="55312"/>
        <a:ext cx="879968" cy="879968"/>
      </dsp:txXfrm>
    </dsp:sp>
    <dsp:sp modelId="{782A357B-8949-B54E-968D-C36147017F26}">
      <dsp:nvSpPr>
        <dsp:cNvPr id="0" name=""/>
        <dsp:cNvSpPr/>
      </dsp:nvSpPr>
      <dsp:spPr>
        <a:xfrm>
          <a:off x="434562" y="-345"/>
          <a:ext cx="2486882" cy="2486882"/>
        </a:xfrm>
        <a:prstGeom prst="circularArrow">
          <a:avLst>
            <a:gd name="adj1" fmla="val 6900"/>
            <a:gd name="adj2" fmla="val 465185"/>
            <a:gd name="adj3" fmla="val 16750117"/>
            <a:gd name="adj4" fmla="val 15184697"/>
            <a:gd name="adj5" fmla="val 8050"/>
          </a:avLst>
        </a:prstGeom>
        <a:solidFill>
          <a:schemeClr val="accent3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5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9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9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8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753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19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94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4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rgbClr val="F6F6F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0" y="231021"/>
            <a:ext cx="85205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188068" y="4944576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@ODPiOrg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>
          <a:xfrm>
            <a:off x="311150" y="1114425"/>
            <a:ext cx="8521700" cy="3533775"/>
          </a:xfrm>
        </p:spPr>
        <p:txBody>
          <a:bodyPr vert="horz"/>
          <a:lstStyle>
            <a:lvl1pPr marL="285750" indent="-285750">
              <a:lnSpc>
                <a:spcPct val="100000"/>
              </a:lnSpc>
              <a:spcBef>
                <a:spcPts val="600"/>
              </a:spcBef>
              <a:spcAft>
                <a:spcPts val="1600"/>
              </a:spcAft>
              <a:buClr>
                <a:schemeClr val="accent1"/>
              </a:buClr>
              <a:buFont typeface="Arial"/>
              <a:buChar char="•"/>
              <a:defRPr sz="2400">
                <a:solidFill>
                  <a:srgbClr val="2C2C2C"/>
                </a:solidFill>
              </a:defRPr>
            </a:lvl1pPr>
            <a:lvl2pPr marL="742950" indent="-28575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  <a:defRPr sz="1800">
                <a:solidFill>
                  <a:srgbClr val="2C2C2C"/>
                </a:solidFill>
              </a:defRPr>
            </a:lvl2pPr>
            <a:lvl3pPr marL="1200150" indent="-28575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  <a:defRPr sz="1800">
                <a:solidFill>
                  <a:srgbClr val="2C2C2C"/>
                </a:solidFill>
              </a:defRPr>
            </a:lvl3pPr>
            <a:lvl4pPr marL="1657350" indent="-28575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  <a:defRPr sz="1800">
                <a:solidFill>
                  <a:srgbClr val="2C2C2C"/>
                </a:solidFill>
              </a:defRPr>
            </a:lvl4pPr>
            <a:lvl5pPr marL="2114550" indent="-285750">
              <a:lnSpc>
                <a:spcPct val="100000"/>
              </a:lnSpc>
              <a:buClr>
                <a:schemeClr val="accent1"/>
              </a:buClr>
              <a:buFont typeface="Arial"/>
              <a:buChar char="•"/>
              <a:defRPr sz="1800">
                <a:solidFill>
                  <a:srgbClr val="2C2C2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525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7" name="Picture 6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4558"/>
            <a:ext cx="8475071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471" y="1027301"/>
            <a:ext cx="4144028" cy="3716151"/>
          </a:xfrm>
        </p:spPr>
        <p:txBody>
          <a:bodyPr/>
          <a:lstStyle>
            <a:lvl1pPr marL="342900" indent="-34290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1193" y="1027301"/>
            <a:ext cx="4144028" cy="3716151"/>
          </a:xfrm>
        </p:spPr>
        <p:txBody>
          <a:bodyPr/>
          <a:lstStyle>
            <a:lvl1pPr marL="342900" indent="-34290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2000"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800"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 sz="14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 9">
            <a:extLst>
              <a:ext uri="{FF2B5EF4-FFF2-40B4-BE49-F238E27FC236}">
                <a16:creationId xmlns:a16="http://schemas.microsoft.com/office/drawing/2014/main" id="{D0D2F62D-B87B-9B47-B006-B1E2B8A2DAF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7AC1CE38-2D6A-CF4D-BC2C-9DF3D3CED7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8125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088135"/>
            <a:ext cx="8541385" cy="3560115"/>
          </a:xfrm>
        </p:spPr>
        <p:txBody>
          <a:bodyPr/>
          <a:lstStyle>
            <a:lvl1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9200" y="144708"/>
            <a:ext cx="4474777" cy="8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9CCB5E2-86B7-DF4F-95FF-16227AB8F6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E930199-1DB9-E040-9099-9A8B2D560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17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1255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https://github.com/odpi/egeria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dpi.github.io/egeria/open-metadata-implementation/repository-services/docs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slide" Target="slide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egeria" TargetMode="External"/><Relationship Id="rId2" Type="http://schemas.openxmlformats.org/officeDocument/2006/relationships/hyperlink" Target="https://github.com/odpi/data-governanc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dpi.github.io/data-governance/roles/" TargetMode="External"/><Relationship Id="rId4" Type="http://schemas.openxmlformats.org/officeDocument/2006/relationships/hyperlink" Target="https://odpi.github.io/data-governance/coco-pharmaceuticals/personas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odpi.github.io/data-governance/coco-pharmaceuticals/personas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your metadata with Project Egeria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17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type model summary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25ECD2E-369C-4943-A5E6-4DB67C8BD485}"/>
              </a:ext>
            </a:extLst>
          </p:cNvPr>
          <p:cNvSpPr/>
          <p:nvPr/>
        </p:nvSpPr>
        <p:spPr>
          <a:xfrm>
            <a:off x="1400276" y="1026635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7" name="Rectangle 75">
            <a:extLst>
              <a:ext uri="{FF2B5EF4-FFF2-40B4-BE49-F238E27FC236}">
                <a16:creationId xmlns:a16="http://schemas.microsoft.com/office/drawing/2014/main" id="{161B2740-62F4-0440-8BC7-9AB35ADDBCE2}"/>
              </a:ext>
            </a:extLst>
          </p:cNvPr>
          <p:cNvSpPr/>
          <p:nvPr/>
        </p:nvSpPr>
        <p:spPr bwMode="auto">
          <a:xfrm>
            <a:off x="1204991" y="2704593"/>
            <a:ext cx="4470401" cy="1896502"/>
          </a:xfrm>
          <a:custGeom>
            <a:avLst/>
            <a:gdLst>
              <a:gd name="connsiteX0" fmla="*/ 0 w 4463410"/>
              <a:gd name="connsiteY0" fmla="*/ 0 h 1886343"/>
              <a:gd name="connsiteX1" fmla="*/ 4463410 w 4463410"/>
              <a:gd name="connsiteY1" fmla="*/ 0 h 1886343"/>
              <a:gd name="connsiteX2" fmla="*/ 4463410 w 4463410"/>
              <a:gd name="connsiteY2" fmla="*/ 1886343 h 1886343"/>
              <a:gd name="connsiteX3" fmla="*/ 0 w 4463410"/>
              <a:gd name="connsiteY3" fmla="*/ 1886343 h 1886343"/>
              <a:gd name="connsiteX4" fmla="*/ 0 w 4463410"/>
              <a:gd name="connsiteY4" fmla="*/ 0 h 1886343"/>
              <a:gd name="connsiteX0" fmla="*/ 0 w 4463410"/>
              <a:gd name="connsiteY0" fmla="*/ 10159 h 1896502"/>
              <a:gd name="connsiteX1" fmla="*/ 2736209 w 4463410"/>
              <a:gd name="connsiteY1" fmla="*/ 0 h 1896502"/>
              <a:gd name="connsiteX2" fmla="*/ 4463410 w 4463410"/>
              <a:gd name="connsiteY2" fmla="*/ 10159 h 1896502"/>
              <a:gd name="connsiteX3" fmla="*/ 4463410 w 4463410"/>
              <a:gd name="connsiteY3" fmla="*/ 1896502 h 1896502"/>
              <a:gd name="connsiteX4" fmla="*/ 0 w 4463410"/>
              <a:gd name="connsiteY4" fmla="*/ 1896502 h 1896502"/>
              <a:gd name="connsiteX5" fmla="*/ 0 w 4463410"/>
              <a:gd name="connsiteY5" fmla="*/ 10159 h 1896502"/>
              <a:gd name="connsiteX0" fmla="*/ 6991 w 4470401"/>
              <a:gd name="connsiteY0" fmla="*/ 1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6991 w 4470401"/>
              <a:gd name="connsiteY6" fmla="*/ 1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401" h="1896502">
                <a:moveTo>
                  <a:pt x="2750191" y="1280159"/>
                </a:moveTo>
                <a:cubicBezTo>
                  <a:pt x="2747861" y="853439"/>
                  <a:pt x="2745530" y="426720"/>
                  <a:pt x="2743200" y="0"/>
                </a:cubicBezTo>
                <a:lnTo>
                  <a:pt x="4470401" y="10159"/>
                </a:lnTo>
                <a:lnTo>
                  <a:pt x="4470401" y="1896502"/>
                </a:lnTo>
                <a:lnTo>
                  <a:pt x="6991" y="1896502"/>
                </a:lnTo>
                <a:cubicBezTo>
                  <a:pt x="4661" y="1694441"/>
                  <a:pt x="2330" y="1492381"/>
                  <a:pt x="0" y="1290320"/>
                </a:cubicBezTo>
                <a:cubicBezTo>
                  <a:pt x="286810" y="1300480"/>
                  <a:pt x="2544661" y="1300479"/>
                  <a:pt x="2750191" y="1280159"/>
                </a:cubicBezTo>
                <a:close/>
              </a:path>
            </a:pathLst>
          </a:cu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0D6591-AEBE-9840-B60E-6AB20541C6A1}"/>
              </a:ext>
            </a:extLst>
          </p:cNvPr>
          <p:cNvSpPr/>
          <p:nvPr/>
        </p:nvSpPr>
        <p:spPr bwMode="auto">
          <a:xfrm>
            <a:off x="3798405" y="1046277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3FDAD85-1AE4-2149-9F29-C5ECBD2AE83F}"/>
              </a:ext>
            </a:extLst>
          </p:cNvPr>
          <p:cNvSpPr/>
          <p:nvPr/>
        </p:nvSpPr>
        <p:spPr bwMode="auto">
          <a:xfrm>
            <a:off x="5679978" y="1047502"/>
            <a:ext cx="2300820" cy="168534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CC01984-094B-5C49-855D-EC396E6B0C2A}"/>
              </a:ext>
            </a:extLst>
          </p:cNvPr>
          <p:cNvSpPr/>
          <p:nvPr/>
        </p:nvSpPr>
        <p:spPr bwMode="auto">
          <a:xfrm>
            <a:off x="1211967" y="1036454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75BB29-476B-1D41-989D-666B69F57BAA}"/>
              </a:ext>
            </a:extLst>
          </p:cNvPr>
          <p:cNvSpPr/>
          <p:nvPr/>
        </p:nvSpPr>
        <p:spPr bwMode="auto">
          <a:xfrm>
            <a:off x="5680001" y="2590419"/>
            <a:ext cx="2287943" cy="83612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615264-679E-6348-B3A9-D0334D2048B7}"/>
              </a:ext>
            </a:extLst>
          </p:cNvPr>
          <p:cNvSpPr/>
          <p:nvPr/>
        </p:nvSpPr>
        <p:spPr bwMode="auto">
          <a:xfrm>
            <a:off x="5669840" y="3425952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FE9375-72DA-8C4F-983A-975A65582D51}"/>
              </a:ext>
            </a:extLst>
          </p:cNvPr>
          <p:cNvSpPr/>
          <p:nvPr/>
        </p:nvSpPr>
        <p:spPr bwMode="auto">
          <a:xfrm>
            <a:off x="1211967" y="3395473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63DAE83-C4F4-564B-85A3-4D02D2B19195}"/>
              </a:ext>
            </a:extLst>
          </p:cNvPr>
          <p:cNvSpPr txBox="1"/>
          <p:nvPr/>
        </p:nvSpPr>
        <p:spPr bwMode="auto">
          <a:xfrm>
            <a:off x="4303808" y="3517420"/>
            <a:ext cx="1031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kern="1200" dirty="0">
                <a:solidFill>
                  <a:prstClr val="white"/>
                </a:solidFill>
                <a:latin typeface="Calibri" pitchFamily="-1" charset="0"/>
                <a:ea typeface="ＭＳ Ｐゴシック" charset="0"/>
              </a:rPr>
              <a:t>Data Assets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7793A4-EEB3-3047-A306-2D83691DF676}"/>
              </a:ext>
            </a:extLst>
          </p:cNvPr>
          <p:cNvSpPr/>
          <p:nvPr/>
        </p:nvSpPr>
        <p:spPr bwMode="auto">
          <a:xfrm>
            <a:off x="1202903" y="3964341"/>
            <a:ext cx="2754260" cy="642046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Base Types, Systems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and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9927-095D-D147-AD3C-7E7BBCE8D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77570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Each area caters for appropriate metadata structures</a:t>
            </a:r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0608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4987863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5657088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617089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6" y="2252426"/>
            <a:ext cx="5395114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open metadata types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5395115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" name="Up Arrow 3">
            <a:extLst>
              <a:ext uri="{FF2B5EF4-FFF2-40B4-BE49-F238E27FC236}">
                <a16:creationId xmlns:a16="http://schemas.microsoft.com/office/drawing/2014/main" id="{4834FCC6-76F1-A249-9D35-7BD6747EC547}"/>
              </a:ext>
            </a:extLst>
          </p:cNvPr>
          <p:cNvSpPr/>
          <p:nvPr/>
        </p:nvSpPr>
        <p:spPr>
          <a:xfrm>
            <a:off x="7093819" y="1297667"/>
            <a:ext cx="500514" cy="1279670"/>
          </a:xfrm>
          <a:prstGeom prst="up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7" name="Up Arrow 166">
            <a:extLst>
              <a:ext uri="{FF2B5EF4-FFF2-40B4-BE49-F238E27FC236}">
                <a16:creationId xmlns:a16="http://schemas.microsoft.com/office/drawing/2014/main" id="{CE7AB437-EA2E-684B-8E50-02930163258A}"/>
              </a:ext>
            </a:extLst>
          </p:cNvPr>
          <p:cNvSpPr/>
          <p:nvPr/>
        </p:nvSpPr>
        <p:spPr>
          <a:xfrm flipV="1">
            <a:off x="7366168" y="2564350"/>
            <a:ext cx="500514" cy="1397129"/>
          </a:xfrm>
          <a:prstGeom prst="up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B819-2E11-4748-8CAE-FDB391DD36DA}"/>
              </a:ext>
            </a:extLst>
          </p:cNvPr>
          <p:cNvSpPr txBox="1"/>
          <p:nvPr/>
        </p:nvSpPr>
        <p:spPr>
          <a:xfrm>
            <a:off x="7565749" y="1643996"/>
            <a:ext cx="813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  <a:p>
            <a:r>
              <a:rPr lang="en-US" dirty="0"/>
              <a:t>Specific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2DEA00-2247-BA41-91C1-D985135CB27A}"/>
              </a:ext>
            </a:extLst>
          </p:cNvPr>
          <p:cNvSpPr txBox="1"/>
          <p:nvPr/>
        </p:nvSpPr>
        <p:spPr>
          <a:xfrm>
            <a:off x="7736120" y="2896925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  <a:p>
            <a:r>
              <a:rPr lang="en-US" dirty="0"/>
              <a:t>Agnostic</a:t>
            </a:r>
          </a:p>
        </p:txBody>
      </p:sp>
    </p:spTree>
    <p:extLst>
      <p:ext uri="{BB962C8B-B14F-4D97-AF65-F5344CB8AC3E}">
        <p14:creationId xmlns:p14="http://schemas.microsoft.com/office/powerpoint/2010/main" val="50765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66A28-F849-F943-81BC-17920F86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Instance representations in the repository services</a:t>
            </a:r>
            <a:br>
              <a:rPr lang="en-GB" dirty="0"/>
            </a:br>
            <a:endParaRPr lang="en-US" dirty="0"/>
          </a:p>
        </p:txBody>
      </p:sp>
      <p:pic>
        <p:nvPicPr>
          <p:cNvPr id="4" name="Picture 3" descr="Base Model - Layer -1.png">
            <a:extLst>
              <a:ext uri="{FF2B5EF4-FFF2-40B4-BE49-F238E27FC236}">
                <a16:creationId xmlns:a16="http://schemas.microsoft.com/office/drawing/2014/main" id="{CF8E315C-E362-DD4E-BBD3-671D1A00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77" y="2485100"/>
            <a:ext cx="1009650" cy="657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633CFEA-2874-3E42-9387-8BF1B33C5E3B}"/>
              </a:ext>
            </a:extLst>
          </p:cNvPr>
          <p:cNvSpPr txBox="1">
            <a:spLocks/>
          </p:cNvSpPr>
          <p:nvPr/>
        </p:nvSpPr>
        <p:spPr>
          <a:xfrm>
            <a:off x="1252804" y="1131690"/>
            <a:ext cx="6574631" cy="64293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F9FBB-4327-BB43-B326-ACA1B529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29" y="2529900"/>
            <a:ext cx="2669370" cy="166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AC004-34EB-EA42-9C0C-8AF27404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016" y="1853253"/>
            <a:ext cx="2957426" cy="1286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1B6C5-8EF9-7E42-9B66-297FD361C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5" y="1489989"/>
            <a:ext cx="6858000" cy="271696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B2D04B-FED5-F147-92E1-BA15996158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7189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926E-C240-8448-BDE6-150125AE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the Repository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77C9F1-AB53-574A-9018-5F92FC63B0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D8CF13-B9C1-2345-88B2-632684A10304}"/>
              </a:ext>
            </a:extLst>
          </p:cNvPr>
          <p:cNvSpPr/>
          <p:nvPr/>
        </p:nvSpPr>
        <p:spPr>
          <a:xfrm>
            <a:off x="5616341" y="6162"/>
            <a:ext cx="3392905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{</a:t>
            </a:r>
          </a:p>
          <a:p>
            <a:r>
              <a:rPr lang="en-US" sz="500" dirty="0"/>
              <a:t>    "class": "</a:t>
            </a:r>
            <a:r>
              <a:rPr lang="en-US" sz="500" dirty="0" err="1"/>
              <a:t>EntityDetailResponse</a:t>
            </a:r>
            <a:r>
              <a:rPr lang="en-US" sz="500" dirty="0"/>
              <a:t>",</a:t>
            </a:r>
          </a:p>
          <a:p>
            <a:r>
              <a:rPr lang="en-US" sz="500" dirty="0"/>
              <a:t>    "</a:t>
            </a:r>
            <a:r>
              <a:rPr lang="en-US" sz="500" dirty="0" err="1"/>
              <a:t>relatedHTTPCode</a:t>
            </a:r>
            <a:r>
              <a:rPr lang="en-US" sz="500" dirty="0"/>
              <a:t>": 200,</a:t>
            </a:r>
          </a:p>
          <a:p>
            <a:r>
              <a:rPr lang="en-US" sz="500" dirty="0"/>
              <a:t>    "entity": {</a:t>
            </a:r>
          </a:p>
          <a:p>
            <a:r>
              <a:rPr lang="en-US" sz="500" dirty="0"/>
              <a:t>        "class": "</a:t>
            </a:r>
            <a:r>
              <a:rPr lang="en-US" sz="500" dirty="0" err="1"/>
              <a:t>EntityDetail</a:t>
            </a:r>
            <a:r>
              <a:rPr lang="en-US" sz="500" dirty="0"/>
              <a:t>",</a:t>
            </a:r>
          </a:p>
          <a:p>
            <a:r>
              <a:rPr lang="en-US" sz="500" dirty="0"/>
              <a:t>        "type": {</a:t>
            </a:r>
          </a:p>
          <a:p>
            <a:r>
              <a:rPr lang="en-US" sz="500" dirty="0"/>
              <a:t>            "class": "</a:t>
            </a:r>
            <a:r>
              <a:rPr lang="en-US" sz="500" dirty="0" err="1"/>
              <a:t>InstanceType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typeDefCategory</a:t>
            </a:r>
            <a:r>
              <a:rPr lang="en-US" sz="500" dirty="0"/>
              <a:t>": "ENTITY_DEF",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typeDefGUID</a:t>
            </a:r>
            <a:r>
              <a:rPr lang="en-US" sz="500" dirty="0"/>
              <a:t>": "578a3510-9ad3-45fe-8ada-e4e9572c37c8",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typeDefName</a:t>
            </a:r>
            <a:r>
              <a:rPr lang="en-US" sz="500" dirty="0"/>
              <a:t>": "</a:t>
            </a:r>
            <a:r>
              <a:rPr lang="en-US" sz="500" dirty="0" err="1"/>
              <a:t>GovernanceOfficer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typeDefVersion</a:t>
            </a:r>
            <a:r>
              <a:rPr lang="en-US" sz="500" dirty="0"/>
              <a:t>": 1,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typeDefDescription</a:t>
            </a:r>
            <a:r>
              <a:rPr lang="en-US" sz="500" dirty="0"/>
              <a:t>": "Person responsible for a governance domain.",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typeDefSuperTypes</a:t>
            </a:r>
            <a:r>
              <a:rPr lang="en-US" sz="500" dirty="0"/>
              <a:t>": [</a:t>
            </a:r>
          </a:p>
          <a:p>
            <a:r>
              <a:rPr lang="en-US" sz="500" dirty="0"/>
              <a:t>                {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guid</a:t>
            </a:r>
            <a:r>
              <a:rPr lang="en-US" sz="500" dirty="0"/>
              <a:t>": "a32316b8-dc8c-48c5-b12b-71c1b2a080bf",</a:t>
            </a:r>
          </a:p>
          <a:p>
            <a:r>
              <a:rPr lang="en-US" sz="500" dirty="0"/>
              <a:t>                    "name": "Referenceable"</a:t>
            </a:r>
          </a:p>
          <a:p>
            <a:r>
              <a:rPr lang="en-US" sz="500" dirty="0"/>
              <a:t>                }</a:t>
            </a:r>
          </a:p>
          <a:p>
            <a:r>
              <a:rPr lang="en-US" sz="500" dirty="0"/>
              <a:t>            ],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validInstanceProperties</a:t>
            </a:r>
            <a:r>
              <a:rPr lang="en-US" sz="500" dirty="0"/>
              <a:t>": [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qualifiedName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additionalProperties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"title",</a:t>
            </a:r>
          </a:p>
          <a:p>
            <a:r>
              <a:rPr lang="en-US" sz="500" dirty="0"/>
              <a:t>                "scope",</a:t>
            </a:r>
          </a:p>
          <a:p>
            <a:r>
              <a:rPr lang="en-US" sz="500" dirty="0"/>
              <a:t>                "domain"</a:t>
            </a:r>
          </a:p>
          <a:p>
            <a:r>
              <a:rPr lang="en-US" sz="500" dirty="0"/>
              <a:t>            ]</a:t>
            </a:r>
          </a:p>
          <a:p>
            <a:r>
              <a:rPr lang="en-US" sz="500" dirty="0"/>
              <a:t>        },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createdBy</a:t>
            </a:r>
            <a:r>
              <a:rPr lang="en-US" sz="500" dirty="0"/>
              <a:t>": "</a:t>
            </a:r>
            <a:r>
              <a:rPr lang="en-US" sz="500" dirty="0" err="1"/>
              <a:t>julesk</a:t>
            </a:r>
            <a:r>
              <a:rPr lang="en-US" sz="500" dirty="0"/>
              <a:t>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createTime</a:t>
            </a:r>
            <a:r>
              <a:rPr lang="en-US" sz="500" dirty="0"/>
              <a:t>": "2018-09-11T13:01:20.139+0000",</a:t>
            </a:r>
          </a:p>
          <a:p>
            <a:r>
              <a:rPr lang="en-US" sz="500" dirty="0"/>
              <a:t>        "version": 1,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instanceProvenanceType</a:t>
            </a:r>
            <a:r>
              <a:rPr lang="en-US" sz="500" dirty="0"/>
              <a:t>": "LOCAL_COHORT",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metadataCollectionId</a:t>
            </a:r>
            <a:r>
              <a:rPr lang="en-US" sz="500" dirty="0"/>
              <a:t>": "87b06ffe-9db2-4ef5-ba6e-8127480cf30d",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guid</a:t>
            </a:r>
            <a:r>
              <a:rPr lang="en-US" sz="500" dirty="0"/>
              <a:t>": "fd7d41e7-70f5-42ec-86d3-88683e599494",</a:t>
            </a:r>
          </a:p>
          <a:p>
            <a:r>
              <a:rPr lang="en-US" sz="500" dirty="0"/>
              <a:t>        "</a:t>
            </a:r>
            <a:r>
              <a:rPr lang="en-US" sz="500" dirty="0" err="1"/>
              <a:t>instanceURL</a:t>
            </a:r>
            <a:r>
              <a:rPr lang="en-US" sz="500" dirty="0"/>
              <a:t>": "http://localhost:8080/instances/entity/fd7d41e7-70f5-42ec-86d388683e599494",</a:t>
            </a:r>
          </a:p>
          <a:p>
            <a:r>
              <a:rPr lang="en-US" sz="500" dirty="0"/>
              <a:t>        "properties": {</a:t>
            </a:r>
          </a:p>
          <a:p>
            <a:r>
              <a:rPr lang="en-US" sz="500" dirty="0"/>
              <a:t>            "class": "</a:t>
            </a:r>
            <a:r>
              <a:rPr lang="en-US" sz="500" dirty="0" err="1"/>
              <a:t>InstanceProperties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instanceProperties</a:t>
            </a:r>
            <a:r>
              <a:rPr lang="en-US" sz="500" dirty="0"/>
              <a:t>": {</a:t>
            </a:r>
          </a:p>
          <a:p>
            <a:r>
              <a:rPr lang="en-US" sz="500" dirty="0"/>
              <a:t>                "title": {</a:t>
            </a:r>
          </a:p>
          <a:p>
            <a:r>
              <a:rPr lang="en-US" sz="500" dirty="0"/>
              <a:t>                    "class": "</a:t>
            </a:r>
            <a:r>
              <a:rPr lang="en-US" sz="500" dirty="0" err="1"/>
              <a:t>PrimitivePropertyValue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instancePropertyCategory</a:t>
            </a:r>
            <a:r>
              <a:rPr lang="en-US" sz="500" dirty="0"/>
              <a:t>": "PRIMITIVE",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primitiveDefCategory</a:t>
            </a:r>
            <a:r>
              <a:rPr lang="en-US" sz="500" dirty="0"/>
              <a:t>": "OM_PRIMITIVE_TYPE_STRING",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primitiveValue</a:t>
            </a:r>
            <a:r>
              <a:rPr lang="en-US" sz="500" dirty="0"/>
              <a:t>": "Chief Data Officer (CDO)"</a:t>
            </a:r>
          </a:p>
          <a:p>
            <a:r>
              <a:rPr lang="en-US" sz="500" dirty="0"/>
              <a:t>                },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qualifiedName</a:t>
            </a:r>
            <a:r>
              <a:rPr lang="en-US" sz="500" dirty="0"/>
              <a:t>": {</a:t>
            </a:r>
          </a:p>
          <a:p>
            <a:r>
              <a:rPr lang="en-US" sz="500" dirty="0"/>
              <a:t>                    "class": "</a:t>
            </a:r>
            <a:r>
              <a:rPr lang="en-US" sz="500" dirty="0" err="1"/>
              <a:t>PrimitivePropertyValue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instancePropertyCategory</a:t>
            </a:r>
            <a:r>
              <a:rPr lang="en-US" sz="500" dirty="0"/>
              <a:t>": "PRIMITIVE",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primitiveDefCategory</a:t>
            </a:r>
            <a:r>
              <a:rPr lang="en-US" sz="500" dirty="0"/>
              <a:t>": "OM_PRIMITIVE_TYPE_STRING",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primitiveValue</a:t>
            </a:r>
            <a:r>
              <a:rPr lang="en-US" sz="500" dirty="0"/>
              <a:t>": "EXEC-CDO"</a:t>
            </a:r>
          </a:p>
          <a:p>
            <a:r>
              <a:rPr lang="en-US" sz="500" dirty="0"/>
              <a:t>                },</a:t>
            </a:r>
          </a:p>
          <a:p>
            <a:r>
              <a:rPr lang="en-US" sz="500" dirty="0"/>
              <a:t>                "domain": {</a:t>
            </a:r>
          </a:p>
          <a:p>
            <a:r>
              <a:rPr lang="en-US" sz="500" dirty="0"/>
              <a:t>                    "class": "</a:t>
            </a:r>
            <a:r>
              <a:rPr lang="en-US" sz="500" dirty="0" err="1"/>
              <a:t>EnumPropertyValue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instancePropertyCategory</a:t>
            </a:r>
            <a:r>
              <a:rPr lang="en-US" sz="500" dirty="0"/>
              <a:t>": "ENUM",</a:t>
            </a:r>
          </a:p>
          <a:p>
            <a:r>
              <a:rPr lang="en-US" sz="500" dirty="0"/>
              <a:t>                    "ordinal": 1,</a:t>
            </a:r>
          </a:p>
          <a:p>
            <a:r>
              <a:rPr lang="en-US" sz="500" dirty="0"/>
              <a:t>                    "</a:t>
            </a:r>
            <a:r>
              <a:rPr lang="en-US" sz="500" dirty="0" err="1"/>
              <a:t>symbolicName</a:t>
            </a:r>
            <a:r>
              <a:rPr lang="en-US" sz="500" dirty="0"/>
              <a:t>": "Data",</a:t>
            </a:r>
          </a:p>
          <a:p>
            <a:r>
              <a:rPr lang="en-US" sz="500" dirty="0"/>
              <a:t>                    "description": "The data (information) governance domain."</a:t>
            </a:r>
          </a:p>
          <a:p>
            <a:r>
              <a:rPr lang="en-US" sz="500" dirty="0"/>
              <a:t>                }</a:t>
            </a:r>
          </a:p>
          <a:p>
            <a:r>
              <a:rPr lang="en-US" sz="500" dirty="0"/>
              <a:t>            },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propertyNames</a:t>
            </a:r>
            <a:r>
              <a:rPr lang="en-US" sz="500" dirty="0"/>
              <a:t>": [</a:t>
            </a:r>
          </a:p>
          <a:p>
            <a:r>
              <a:rPr lang="en-US" sz="500" dirty="0"/>
              <a:t>                "</a:t>
            </a:r>
            <a:r>
              <a:rPr lang="en-US" sz="500" dirty="0" err="1"/>
              <a:t>qualifiedName</a:t>
            </a:r>
            <a:r>
              <a:rPr lang="en-US" sz="500" dirty="0"/>
              <a:t>",</a:t>
            </a:r>
          </a:p>
          <a:p>
            <a:r>
              <a:rPr lang="en-US" sz="500" dirty="0"/>
              <a:t>                "domain",</a:t>
            </a:r>
          </a:p>
          <a:p>
            <a:r>
              <a:rPr lang="en-US" sz="500" dirty="0"/>
              <a:t>                "title"</a:t>
            </a:r>
          </a:p>
          <a:p>
            <a:r>
              <a:rPr lang="en-US" sz="500" dirty="0"/>
              <a:t>            ],</a:t>
            </a:r>
          </a:p>
          <a:p>
            <a:r>
              <a:rPr lang="en-US" sz="500" dirty="0"/>
              <a:t>            "</a:t>
            </a:r>
            <a:r>
              <a:rPr lang="en-US" sz="500" dirty="0" err="1"/>
              <a:t>propertyCount</a:t>
            </a:r>
            <a:r>
              <a:rPr lang="en-US" sz="500" dirty="0"/>
              <a:t>": 3</a:t>
            </a:r>
          </a:p>
          <a:p>
            <a:r>
              <a:rPr lang="en-US" sz="500" dirty="0"/>
              <a:t>        },</a:t>
            </a:r>
          </a:p>
          <a:p>
            <a:r>
              <a:rPr lang="en-US" sz="500" dirty="0"/>
              <a:t>        "status": "ACTIVE"</a:t>
            </a:r>
          </a:p>
          <a:p>
            <a:r>
              <a:rPr lang="en-US" sz="500" dirty="0"/>
              <a:t>    }</a:t>
            </a:r>
          </a:p>
          <a:p>
            <a:r>
              <a:rPr lang="en-US" sz="5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B432E-EE7D-A447-A9B4-4FA4EA073D2D}"/>
              </a:ext>
            </a:extLst>
          </p:cNvPr>
          <p:cNvSpPr/>
          <p:nvPr/>
        </p:nvSpPr>
        <p:spPr>
          <a:xfrm>
            <a:off x="359200" y="1136764"/>
            <a:ext cx="39432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OpenSans"/>
              </a:rPr>
              <a:t>http://localhost:8080/open-metadata/repository-services/users/</a:t>
            </a:r>
            <a:r>
              <a:rPr lang="en-GB" dirty="0" err="1">
                <a:solidFill>
                  <a:srgbClr val="505050"/>
                </a:solidFill>
                <a:latin typeface="OpenSans"/>
              </a:rPr>
              <a:t>julesk</a:t>
            </a:r>
            <a:r>
              <a:rPr lang="en-GB" dirty="0">
                <a:solidFill>
                  <a:srgbClr val="505050"/>
                </a:solidFill>
                <a:latin typeface="OpenSans"/>
              </a:rPr>
              <a:t>/instances/entity/fd7d41e7-70f5-42ec-86d3-88683e599494</a:t>
            </a:r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B435FEC-7D80-BE43-AD95-B4856282112C}"/>
              </a:ext>
            </a:extLst>
          </p:cNvPr>
          <p:cNvSpPr/>
          <p:nvPr/>
        </p:nvSpPr>
        <p:spPr>
          <a:xfrm>
            <a:off x="5534525" y="433136"/>
            <a:ext cx="211754" cy="158652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C434E-B78E-A940-A6F2-C7B77FA59D2C}"/>
              </a:ext>
            </a:extLst>
          </p:cNvPr>
          <p:cNvSpPr txBox="1"/>
          <p:nvPr/>
        </p:nvSpPr>
        <p:spPr>
          <a:xfrm>
            <a:off x="4933685" y="106370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5D9A9828-33F5-4A48-8BC6-F766F8B63790}"/>
              </a:ext>
            </a:extLst>
          </p:cNvPr>
          <p:cNvSpPr/>
          <p:nvPr/>
        </p:nvSpPr>
        <p:spPr>
          <a:xfrm>
            <a:off x="5524297" y="2040556"/>
            <a:ext cx="221983" cy="5101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49DCF8C-9745-7D4F-9AF3-D83E524E8A73}"/>
              </a:ext>
            </a:extLst>
          </p:cNvPr>
          <p:cNvSpPr/>
          <p:nvPr/>
        </p:nvSpPr>
        <p:spPr>
          <a:xfrm>
            <a:off x="5524296" y="2578748"/>
            <a:ext cx="221983" cy="22050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38D9DD-C741-CE4D-93A9-990405AC7BE7}"/>
              </a:ext>
            </a:extLst>
          </p:cNvPr>
          <p:cNvSpPr txBox="1"/>
          <p:nvPr/>
        </p:nvSpPr>
        <p:spPr>
          <a:xfrm>
            <a:off x="4775495" y="212166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E1E7F-FEEF-3B41-B307-479BDB0A6AEE}"/>
              </a:ext>
            </a:extLst>
          </p:cNvPr>
          <p:cNvSpPr txBox="1"/>
          <p:nvPr/>
        </p:nvSpPr>
        <p:spPr>
          <a:xfrm>
            <a:off x="4553801" y="349326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Properties</a:t>
            </a:r>
          </a:p>
        </p:txBody>
      </p:sp>
    </p:spTree>
    <p:extLst>
      <p:ext uri="{BB962C8B-B14F-4D97-AF65-F5344CB8AC3E}">
        <p14:creationId xmlns:p14="http://schemas.microsoft.com/office/powerpoint/2010/main" val="162846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1716-B19E-804A-BA4A-913BFC76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 the Governance Program OMAS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A87C1-353F-8A49-9C52-325B921A2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24CB6A-B353-4B4F-B54A-ED2B8F0B5159}"/>
              </a:ext>
            </a:extLst>
          </p:cNvPr>
          <p:cNvSpPr/>
          <p:nvPr/>
        </p:nvSpPr>
        <p:spPr>
          <a:xfrm>
            <a:off x="4114799" y="780313"/>
            <a:ext cx="4572000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{</a:t>
            </a:r>
          </a:p>
          <a:p>
            <a:r>
              <a:rPr lang="en-US" sz="900" dirty="0"/>
              <a:t>    "class": "</a:t>
            </a:r>
            <a:r>
              <a:rPr lang="en-US" sz="900" dirty="0" err="1"/>
              <a:t>GovernanceOfficerResponse</a:t>
            </a:r>
            <a:r>
              <a:rPr lang="en-US" sz="900" dirty="0"/>
              <a:t>",</a:t>
            </a:r>
          </a:p>
          <a:p>
            <a:r>
              <a:rPr lang="en-US" sz="900" dirty="0"/>
              <a:t>    "</a:t>
            </a:r>
            <a:r>
              <a:rPr lang="en-US" sz="900" dirty="0" err="1"/>
              <a:t>relatedHTTPCode</a:t>
            </a:r>
            <a:r>
              <a:rPr lang="en-US" sz="900" dirty="0"/>
              <a:t>": 200,</a:t>
            </a:r>
          </a:p>
          <a:p>
            <a:r>
              <a:rPr lang="en-US" sz="900" dirty="0"/>
              <a:t>    "</a:t>
            </a:r>
            <a:r>
              <a:rPr lang="en-US" sz="900" dirty="0" err="1"/>
              <a:t>governanceOfficer</a:t>
            </a:r>
            <a:r>
              <a:rPr lang="en-US" sz="900" dirty="0"/>
              <a:t>": {</a:t>
            </a:r>
          </a:p>
          <a:p>
            <a:r>
              <a:rPr lang="en-US" sz="900" dirty="0"/>
              <a:t>        "class": "</a:t>
            </a:r>
            <a:r>
              <a:rPr lang="en-US" sz="900" dirty="0" err="1"/>
              <a:t>GovernanceOfficer</a:t>
            </a:r>
            <a:r>
              <a:rPr lang="en-US" sz="900" dirty="0"/>
              <a:t>",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guid</a:t>
            </a:r>
            <a:r>
              <a:rPr lang="en-US" sz="900" dirty="0"/>
              <a:t>": "fd7d41e7-70f5-42ec-86d3-88683e599494",</a:t>
            </a:r>
          </a:p>
          <a:p>
            <a:r>
              <a:rPr lang="en-US" sz="900" dirty="0"/>
              <a:t>        "type": "</a:t>
            </a:r>
            <a:r>
              <a:rPr lang="en-US" sz="900" dirty="0" err="1"/>
              <a:t>GovernanceOfficer</a:t>
            </a:r>
            <a:r>
              <a:rPr lang="en-US" sz="900" dirty="0"/>
              <a:t>",</a:t>
            </a:r>
          </a:p>
          <a:p>
            <a:r>
              <a:rPr lang="en-US" sz="900" dirty="0"/>
              <a:t>        "title": "Chief Data Officer (CDO)",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governanceDomain</a:t>
            </a:r>
            <a:r>
              <a:rPr lang="en-US" sz="900" dirty="0"/>
              <a:t>": "DATA",</a:t>
            </a:r>
          </a:p>
          <a:p>
            <a:r>
              <a:rPr lang="en-US" sz="900" dirty="0"/>
              <a:t>        "</a:t>
            </a:r>
            <a:r>
              <a:rPr lang="en-US" sz="900" dirty="0" err="1"/>
              <a:t>appointmentId</a:t>
            </a:r>
            <a:r>
              <a:rPr lang="en-US" sz="900" dirty="0"/>
              <a:t>": "EXEC-CDO",</a:t>
            </a:r>
          </a:p>
          <a:p>
            <a:r>
              <a:rPr lang="en-US" sz="900" dirty="0"/>
              <a:t>        "appointee": {</a:t>
            </a:r>
          </a:p>
          <a:p>
            <a:r>
              <a:rPr lang="en-US" sz="900" dirty="0"/>
              <a:t>            "</a:t>
            </a:r>
            <a:r>
              <a:rPr lang="en-US" sz="900" dirty="0" err="1"/>
              <a:t>guid</a:t>
            </a:r>
            <a:r>
              <a:rPr lang="en-US" sz="900" dirty="0"/>
              <a:t>": "0760ac98-69e2-4309-ab1d-53377b105d0a",</a:t>
            </a:r>
          </a:p>
          <a:p>
            <a:r>
              <a:rPr lang="en-US" sz="900" dirty="0"/>
              <a:t>            "type": "</a:t>
            </a:r>
            <a:r>
              <a:rPr lang="en-US" sz="900" dirty="0" err="1"/>
              <a:t>GovernancePost</a:t>
            </a:r>
            <a:r>
              <a:rPr lang="en-US" sz="900" dirty="0"/>
              <a:t>",</a:t>
            </a:r>
          </a:p>
          <a:p>
            <a:r>
              <a:rPr lang="en-US" sz="900" dirty="0"/>
              <a:t>            "profile": {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guid</a:t>
            </a:r>
            <a:r>
              <a:rPr lang="en-US" sz="900" dirty="0"/>
              <a:t>": "053435b5-b19f-434d-bdd5-f6c909f55cb3",</a:t>
            </a:r>
          </a:p>
          <a:p>
            <a:r>
              <a:rPr lang="en-US" sz="900" dirty="0"/>
              <a:t>                "type": "Person",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employeeNumber</a:t>
            </a:r>
            <a:r>
              <a:rPr lang="en-US" sz="900" dirty="0"/>
              <a:t>": "026",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fullName</a:t>
            </a:r>
            <a:r>
              <a:rPr lang="en-US" sz="900" dirty="0"/>
              <a:t>": "Julian Keeper",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knownName</a:t>
            </a:r>
            <a:r>
              <a:rPr lang="en-US" sz="900" dirty="0"/>
              <a:t>": "Jules Keeper",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jobTitle</a:t>
            </a:r>
            <a:r>
              <a:rPr lang="en-US" sz="900" dirty="0"/>
              <a:t>": "Chief Data and Privacy Officer",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jobRoleDescription</a:t>
            </a:r>
            <a:r>
              <a:rPr lang="en-US" sz="900" dirty="0"/>
              <a:t>": "Ensuring </a:t>
            </a:r>
            <a:r>
              <a:rPr lang="en-US" sz="900" dirty="0" err="1"/>
              <a:t>CocoP</a:t>
            </a:r>
            <a:r>
              <a:rPr lang="en-US" sz="900" dirty="0"/>
              <a:t> makes the best use of data.",</a:t>
            </a:r>
          </a:p>
          <a:p>
            <a:r>
              <a:rPr lang="en-US" sz="900" dirty="0"/>
              <a:t>                "</a:t>
            </a:r>
            <a:r>
              <a:rPr lang="en-US" sz="900" dirty="0" err="1"/>
              <a:t>additionalProperties</a:t>
            </a:r>
            <a:r>
              <a:rPr lang="en-US" sz="900" dirty="0"/>
              <a:t>": {</a:t>
            </a:r>
          </a:p>
          <a:p>
            <a:r>
              <a:rPr lang="en-US" sz="900" dirty="0"/>
              <a:t>                    "</a:t>
            </a:r>
            <a:r>
              <a:rPr lang="en-US" sz="900" dirty="0" err="1"/>
              <a:t>ContactType</a:t>
            </a:r>
            <a:r>
              <a:rPr lang="en-US" sz="900" dirty="0"/>
              <a:t>": "Employee",</a:t>
            </a:r>
          </a:p>
          <a:p>
            <a:r>
              <a:rPr lang="en-US" sz="900" dirty="0"/>
              <a:t>                    "</a:t>
            </a:r>
            <a:r>
              <a:rPr lang="en-US" sz="900" dirty="0" err="1"/>
              <a:t>WorkLocation</a:t>
            </a:r>
            <a:r>
              <a:rPr lang="en-US" sz="900" dirty="0"/>
              <a:t>": 2</a:t>
            </a:r>
          </a:p>
          <a:p>
            <a:r>
              <a:rPr lang="en-US" sz="900" dirty="0"/>
              <a:t>                }</a:t>
            </a:r>
          </a:p>
          <a:p>
            <a:r>
              <a:rPr lang="en-US" sz="900" dirty="0"/>
              <a:t>            }</a:t>
            </a:r>
          </a:p>
          <a:p>
            <a:r>
              <a:rPr lang="en-US" sz="900" dirty="0"/>
              <a:t>        }</a:t>
            </a:r>
          </a:p>
          <a:p>
            <a:r>
              <a:rPr lang="en-US" sz="900" dirty="0"/>
              <a:t>    }</a:t>
            </a:r>
          </a:p>
          <a:p>
            <a:r>
              <a:rPr lang="en-US" sz="9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F8771-0518-F14B-B418-3E0E03A316EB}"/>
              </a:ext>
            </a:extLst>
          </p:cNvPr>
          <p:cNvSpPr/>
          <p:nvPr/>
        </p:nvSpPr>
        <p:spPr>
          <a:xfrm>
            <a:off x="206943" y="110329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505050"/>
                </a:solidFill>
                <a:latin typeface="OpenSans"/>
              </a:rPr>
              <a:t>http://localhost:8080/open-metadata/access-services/governance-program/users/</a:t>
            </a:r>
            <a:r>
              <a:rPr lang="en-GB" dirty="0" err="1">
                <a:solidFill>
                  <a:srgbClr val="505050"/>
                </a:solidFill>
                <a:latin typeface="OpenSans"/>
              </a:rPr>
              <a:t>julesk</a:t>
            </a:r>
            <a:r>
              <a:rPr lang="en-GB" dirty="0">
                <a:solidFill>
                  <a:srgbClr val="505050"/>
                </a:solidFill>
                <a:latin typeface="OpenSans"/>
              </a:rPr>
              <a:t>/leadership/governance-officers/fd7d41e7-70f5-42ec-86d3-88683e599494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E1E4CE-F386-D64C-9E52-5C2EA521605C}"/>
              </a:ext>
            </a:extLst>
          </p:cNvPr>
          <p:cNvGrpSpPr/>
          <p:nvPr/>
        </p:nvGrpSpPr>
        <p:grpSpPr>
          <a:xfrm>
            <a:off x="206944" y="2306848"/>
            <a:ext cx="3266172" cy="2052585"/>
            <a:chOff x="206944" y="2306848"/>
            <a:chExt cx="3266172" cy="205258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DD80DF-2330-D146-977C-E3AAEFF3D58A}"/>
                </a:ext>
              </a:extLst>
            </p:cNvPr>
            <p:cNvSpPr/>
            <p:nvPr/>
          </p:nvSpPr>
          <p:spPr>
            <a:xfrm>
              <a:off x="638333" y="2306848"/>
              <a:ext cx="1652480" cy="770021"/>
            </a:xfrm>
            <a:prstGeom prst="ellipse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Governance Officer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8851AD3-0CD0-484C-8DF5-2D1C90170A64}"/>
                </a:ext>
              </a:extLst>
            </p:cNvPr>
            <p:cNvSpPr/>
            <p:nvPr/>
          </p:nvSpPr>
          <p:spPr>
            <a:xfrm>
              <a:off x="1820636" y="3589412"/>
              <a:ext cx="1652480" cy="770021"/>
            </a:xfrm>
            <a:prstGeom prst="ellipse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Person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8F8D0-3C75-2446-A55B-DD745F893178}"/>
                </a:ext>
              </a:extLst>
            </p:cNvPr>
            <p:cNvCxnSpPr>
              <a:cxnSpLocks/>
              <a:stCxn id="6" idx="4"/>
              <a:endCxn id="7" idx="1"/>
            </p:cNvCxnSpPr>
            <p:nvPr/>
          </p:nvCxnSpPr>
          <p:spPr>
            <a:xfrm>
              <a:off x="1464573" y="3076869"/>
              <a:ext cx="598063" cy="62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3C0C7F-1B74-4345-A3B8-544976D9CD84}"/>
                </a:ext>
              </a:extLst>
            </p:cNvPr>
            <p:cNvSpPr/>
            <p:nvPr/>
          </p:nvSpPr>
          <p:spPr>
            <a:xfrm>
              <a:off x="206944" y="3589412"/>
              <a:ext cx="1257630" cy="770021"/>
            </a:xfrm>
            <a:prstGeom prst="rect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Governance Post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A47738-3F61-B442-A355-8A889A920ED9}"/>
                </a:ext>
              </a:extLst>
            </p:cNvPr>
            <p:cNvCxnSpPr/>
            <p:nvPr/>
          </p:nvCxnSpPr>
          <p:spPr>
            <a:xfrm flipV="1">
              <a:off x="1464573" y="3436219"/>
              <a:ext cx="356063" cy="1531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Left Arrow 14">
            <a:extLst>
              <a:ext uri="{FF2B5EF4-FFF2-40B4-BE49-F238E27FC236}">
                <a16:creationId xmlns:a16="http://schemas.microsoft.com/office/drawing/2014/main" id="{0EE59341-27A3-BD47-83EC-231AB39BA0BD}"/>
              </a:ext>
            </a:extLst>
          </p:cNvPr>
          <p:cNvSpPr/>
          <p:nvPr/>
        </p:nvSpPr>
        <p:spPr>
          <a:xfrm>
            <a:off x="7517331" y="1520792"/>
            <a:ext cx="1169468" cy="163629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Left Arrow 15">
            <a:extLst>
              <a:ext uri="{FF2B5EF4-FFF2-40B4-BE49-F238E27FC236}">
                <a16:creationId xmlns:a16="http://schemas.microsoft.com/office/drawing/2014/main" id="{535DC56B-CE18-344F-9860-BF71258586C4}"/>
              </a:ext>
            </a:extLst>
          </p:cNvPr>
          <p:cNvSpPr/>
          <p:nvPr/>
        </p:nvSpPr>
        <p:spPr>
          <a:xfrm>
            <a:off x="7517331" y="2351364"/>
            <a:ext cx="1169468" cy="163629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Left Arrow 16">
            <a:extLst>
              <a:ext uri="{FF2B5EF4-FFF2-40B4-BE49-F238E27FC236}">
                <a16:creationId xmlns:a16="http://schemas.microsoft.com/office/drawing/2014/main" id="{1FE8CF97-E740-9241-8636-628FBEE669E8}"/>
              </a:ext>
            </a:extLst>
          </p:cNvPr>
          <p:cNvSpPr/>
          <p:nvPr/>
        </p:nvSpPr>
        <p:spPr>
          <a:xfrm>
            <a:off x="7517331" y="2741608"/>
            <a:ext cx="1169468" cy="163629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93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6FE-588E-4340-BE96-6996A607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C7DEF-40E4-5C48-8410-D8FCA1A5E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657AA-0D4B-DD4E-ADAA-3A2F5E75DF81}"/>
              </a:ext>
            </a:extLst>
          </p:cNvPr>
          <p:cNvSpPr/>
          <p:nvPr/>
        </p:nvSpPr>
        <p:spPr>
          <a:xfrm>
            <a:off x="3950779" y="571463"/>
            <a:ext cx="4572000" cy="39549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{</a:t>
            </a:r>
          </a:p>
          <a:p>
            <a:r>
              <a:rPr lang="en-US" sz="700" dirty="0"/>
              <a:t>    "class": "</a:t>
            </a:r>
            <a:r>
              <a:rPr lang="en-US" sz="700" dirty="0" err="1"/>
              <a:t>RelationshipResponse</a:t>
            </a:r>
            <a:r>
              <a:rPr lang="en-US" sz="700" dirty="0"/>
              <a:t>",</a:t>
            </a:r>
          </a:p>
          <a:p>
            <a:r>
              <a:rPr lang="en-US" sz="700" dirty="0"/>
              <a:t>    "</a:t>
            </a:r>
            <a:r>
              <a:rPr lang="en-US" sz="700" dirty="0" err="1"/>
              <a:t>relatedHTTPCode</a:t>
            </a:r>
            <a:r>
              <a:rPr lang="en-US" sz="700" dirty="0"/>
              <a:t>": 200,</a:t>
            </a:r>
          </a:p>
          <a:p>
            <a:r>
              <a:rPr lang="en-US" sz="700" dirty="0"/>
              <a:t>    "relationship": {</a:t>
            </a:r>
          </a:p>
          <a:p>
            <a:r>
              <a:rPr lang="en-US" sz="700" dirty="0"/>
              <a:t>        "class": "Relationship",</a:t>
            </a:r>
          </a:p>
          <a:p>
            <a:r>
              <a:rPr lang="en-US" sz="700" dirty="0"/>
              <a:t>        "type": {</a:t>
            </a:r>
          </a:p>
          <a:p>
            <a:r>
              <a:rPr lang="en-US" sz="700" dirty="0"/>
              <a:t>            "class": "</a:t>
            </a:r>
            <a:r>
              <a:rPr lang="en-US" sz="700" dirty="0" err="1"/>
              <a:t>InstanceType</a:t>
            </a:r>
            <a:r>
              <a:rPr lang="en-US" sz="700" dirty="0"/>
              <a:t>",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typeDefCategory</a:t>
            </a:r>
            <a:r>
              <a:rPr lang="en-US" sz="700" dirty="0"/>
              <a:t>": "RELATIONSHIP_DEF",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typeDefGUID</a:t>
            </a:r>
            <a:r>
              <a:rPr lang="en-US" sz="700" dirty="0"/>
              <a:t>": "4c4d1d0c-a9fc-4305-8b71-4e691c0f9ae0",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typeDefName</a:t>
            </a:r>
            <a:r>
              <a:rPr lang="en-US" sz="700" dirty="0"/>
              <a:t>": "</a:t>
            </a:r>
            <a:r>
              <a:rPr lang="en-US" sz="700" dirty="0" err="1"/>
              <a:t>GovernancePost</a:t>
            </a:r>
            <a:r>
              <a:rPr lang="en-US" sz="700" dirty="0"/>
              <a:t>",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typeDefVersion</a:t>
            </a:r>
            <a:r>
              <a:rPr lang="en-US" sz="700" dirty="0"/>
              <a:t>": 1,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typeDefDescription</a:t>
            </a:r>
            <a:r>
              <a:rPr lang="en-US" sz="700" dirty="0"/>
              <a:t>": "Shows the appointment of a person to a governance officer position."</a:t>
            </a:r>
          </a:p>
          <a:p>
            <a:r>
              <a:rPr lang="en-US" sz="700" dirty="0"/>
              <a:t>        },</a:t>
            </a:r>
          </a:p>
          <a:p>
            <a:r>
              <a:rPr lang="en-US" sz="700" dirty="0"/>
              <a:t>        "</a:t>
            </a:r>
            <a:r>
              <a:rPr lang="en-US" sz="700" dirty="0" err="1"/>
              <a:t>createdBy</a:t>
            </a:r>
            <a:r>
              <a:rPr lang="en-US" sz="700" dirty="0"/>
              <a:t>": "</a:t>
            </a:r>
            <a:r>
              <a:rPr lang="en-US" sz="700" dirty="0" err="1"/>
              <a:t>julesk</a:t>
            </a:r>
            <a:r>
              <a:rPr lang="en-US" sz="700" dirty="0"/>
              <a:t>",</a:t>
            </a:r>
          </a:p>
          <a:p>
            <a:r>
              <a:rPr lang="en-US" sz="700" dirty="0"/>
              <a:t>        "</a:t>
            </a:r>
            <a:r>
              <a:rPr lang="en-US" sz="700" dirty="0" err="1"/>
              <a:t>createTime</a:t>
            </a:r>
            <a:r>
              <a:rPr lang="en-US" sz="700" dirty="0"/>
              <a:t>": "2018-09-11T13:01:20.262+0000",</a:t>
            </a:r>
          </a:p>
          <a:p>
            <a:r>
              <a:rPr lang="en-US" sz="700" dirty="0"/>
              <a:t>        "version": 1,</a:t>
            </a:r>
          </a:p>
          <a:p>
            <a:r>
              <a:rPr lang="en-US" sz="700" dirty="0"/>
              <a:t>        "</a:t>
            </a:r>
            <a:r>
              <a:rPr lang="en-US" sz="700" dirty="0" err="1"/>
              <a:t>instanceProvenanceType</a:t>
            </a:r>
            <a:r>
              <a:rPr lang="en-US" sz="700" dirty="0"/>
              <a:t>": "LOCAL_COHORT",</a:t>
            </a:r>
          </a:p>
          <a:p>
            <a:r>
              <a:rPr lang="en-US" sz="700" dirty="0"/>
              <a:t>        "</a:t>
            </a:r>
            <a:r>
              <a:rPr lang="en-US" sz="700" dirty="0" err="1"/>
              <a:t>metadataCollectionId</a:t>
            </a:r>
            <a:r>
              <a:rPr lang="en-US" sz="700" dirty="0"/>
              <a:t>": "87b06ffe-9db2-4ef5-ba6e-8127480cf30d",</a:t>
            </a:r>
          </a:p>
          <a:p>
            <a:r>
              <a:rPr lang="en-US" sz="700" dirty="0"/>
              <a:t>        "</a:t>
            </a:r>
            <a:r>
              <a:rPr lang="en-US" sz="700" dirty="0" err="1"/>
              <a:t>guid</a:t>
            </a:r>
            <a:r>
              <a:rPr lang="en-US" sz="700" dirty="0"/>
              <a:t>": "0760ac98-69e2-4309-ab1d-53377b105d0a",</a:t>
            </a:r>
          </a:p>
          <a:p>
            <a:r>
              <a:rPr lang="en-US" sz="700" dirty="0"/>
              <a:t>        "</a:t>
            </a:r>
            <a:r>
              <a:rPr lang="en-US" sz="700" dirty="0" err="1"/>
              <a:t>instanceURL</a:t>
            </a:r>
            <a:r>
              <a:rPr lang="en-US" sz="700" dirty="0"/>
              <a:t>": "http://localhost:8080/instances/relationship/0760ac98-69e2-4309-ab1d-53377b105d0a",</a:t>
            </a:r>
          </a:p>
          <a:p>
            <a:r>
              <a:rPr lang="en-US" sz="700" dirty="0"/>
              <a:t>        </a:t>
            </a:r>
            <a:r>
              <a:rPr lang="en-US" sz="800" b="1" dirty="0"/>
              <a:t>"</a:t>
            </a:r>
            <a:r>
              <a:rPr lang="en-US" sz="800" b="1" dirty="0" err="1"/>
              <a:t>entityOneProxy</a:t>
            </a:r>
            <a:r>
              <a:rPr lang="en-US" sz="800" b="1" dirty="0"/>
              <a:t>": {</a:t>
            </a:r>
          </a:p>
          <a:p>
            <a:r>
              <a:rPr lang="en-US" sz="800" b="1" dirty="0"/>
              <a:t>                      :</a:t>
            </a:r>
          </a:p>
          <a:p>
            <a:r>
              <a:rPr lang="en-US" sz="800" b="1" dirty="0"/>
              <a:t>        },</a:t>
            </a:r>
          </a:p>
          <a:p>
            <a:r>
              <a:rPr lang="en-US" sz="800" b="1" dirty="0"/>
              <a:t>        "</a:t>
            </a:r>
            <a:r>
              <a:rPr lang="en-US" sz="800" b="1" dirty="0" err="1"/>
              <a:t>entityTwoProxy</a:t>
            </a:r>
            <a:r>
              <a:rPr lang="en-US" sz="800" b="1" dirty="0"/>
              <a:t>": {</a:t>
            </a:r>
          </a:p>
          <a:p>
            <a:r>
              <a:rPr lang="en-US" sz="800" b="1" dirty="0"/>
              <a:t>                      :</a:t>
            </a:r>
          </a:p>
          <a:p>
            <a:r>
              <a:rPr lang="en-US" sz="800" b="1" dirty="0"/>
              <a:t>        },</a:t>
            </a:r>
          </a:p>
          <a:p>
            <a:r>
              <a:rPr lang="en-US" sz="700" dirty="0"/>
              <a:t>        "properties": {</a:t>
            </a:r>
          </a:p>
          <a:p>
            <a:r>
              <a:rPr lang="en-US" sz="700" dirty="0"/>
              <a:t>            "class": "</a:t>
            </a:r>
            <a:r>
              <a:rPr lang="en-US" sz="700" dirty="0" err="1"/>
              <a:t>InstanceProperties</a:t>
            </a:r>
            <a:r>
              <a:rPr lang="en-US" sz="700" dirty="0"/>
              <a:t>",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instanceProperties</a:t>
            </a:r>
            <a:r>
              <a:rPr lang="en-US" sz="700" dirty="0"/>
              <a:t>": {},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propertyNames</a:t>
            </a:r>
            <a:r>
              <a:rPr lang="en-US" sz="700" dirty="0"/>
              <a:t>": [],</a:t>
            </a:r>
          </a:p>
          <a:p>
            <a:r>
              <a:rPr lang="en-US" sz="700" dirty="0"/>
              <a:t>            "</a:t>
            </a:r>
            <a:r>
              <a:rPr lang="en-US" sz="700" dirty="0" err="1"/>
              <a:t>propertyCount</a:t>
            </a:r>
            <a:r>
              <a:rPr lang="en-US" sz="700" dirty="0"/>
              <a:t>": 0</a:t>
            </a:r>
          </a:p>
          <a:p>
            <a:r>
              <a:rPr lang="en-US" sz="700" dirty="0"/>
              <a:t>        },</a:t>
            </a:r>
          </a:p>
          <a:p>
            <a:r>
              <a:rPr lang="en-US" sz="700" dirty="0"/>
              <a:t>        "status": "ACTIVE"</a:t>
            </a:r>
          </a:p>
          <a:p>
            <a:r>
              <a:rPr lang="en-US" sz="700" dirty="0"/>
              <a:t>    }</a:t>
            </a:r>
          </a:p>
          <a:p>
            <a:r>
              <a:rPr lang="en-US" sz="7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310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6FE-588E-4340-BE96-6996A607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relationship (full JSON)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7C7DEF-40E4-5C48-8410-D8FCA1A5EF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657AA-0D4B-DD4E-ADAA-3A2F5E75DF81}"/>
              </a:ext>
            </a:extLst>
          </p:cNvPr>
          <p:cNvSpPr/>
          <p:nvPr/>
        </p:nvSpPr>
        <p:spPr>
          <a:xfrm>
            <a:off x="6577120" y="571463"/>
            <a:ext cx="1739107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" dirty="0"/>
              <a:t>{</a:t>
            </a:r>
          </a:p>
          <a:p>
            <a:r>
              <a:rPr lang="en-US" sz="200" dirty="0"/>
              <a:t>    "class": "</a:t>
            </a:r>
            <a:r>
              <a:rPr lang="en-US" sz="200" dirty="0" err="1"/>
              <a:t>RelationshipResponse</a:t>
            </a:r>
            <a:r>
              <a:rPr lang="en-US" sz="200" dirty="0"/>
              <a:t>",</a:t>
            </a:r>
          </a:p>
          <a:p>
            <a:r>
              <a:rPr lang="en-US" sz="200" dirty="0"/>
              <a:t>    "</a:t>
            </a:r>
            <a:r>
              <a:rPr lang="en-US" sz="200" dirty="0" err="1"/>
              <a:t>relatedHTTPCode</a:t>
            </a:r>
            <a:r>
              <a:rPr lang="en-US" sz="200" dirty="0"/>
              <a:t>": 200,</a:t>
            </a:r>
          </a:p>
          <a:p>
            <a:r>
              <a:rPr lang="en-US" sz="200" dirty="0"/>
              <a:t>    "relationship": {</a:t>
            </a:r>
          </a:p>
          <a:p>
            <a:r>
              <a:rPr lang="en-US" sz="200" dirty="0"/>
              <a:t>        "class": "Relationship",</a:t>
            </a:r>
          </a:p>
          <a:p>
            <a:r>
              <a:rPr lang="en-US" sz="200" dirty="0"/>
              <a:t>        "type": {</a:t>
            </a:r>
          </a:p>
          <a:p>
            <a:r>
              <a:rPr lang="en-US" sz="200" dirty="0"/>
              <a:t>            "class": "</a:t>
            </a:r>
            <a:r>
              <a:rPr lang="en-US" sz="200" dirty="0" err="1"/>
              <a:t>InstanceType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typeDefCategory</a:t>
            </a:r>
            <a:r>
              <a:rPr lang="en-US" sz="200" dirty="0"/>
              <a:t>": "RELATIONSHIP_DEF",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typeDefGUID</a:t>
            </a:r>
            <a:r>
              <a:rPr lang="en-US" sz="200" dirty="0"/>
              <a:t>": "4c4d1d0c-a9fc-4305-8b71-4e691c0f9ae0",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typeDefName</a:t>
            </a:r>
            <a:r>
              <a:rPr lang="en-US" sz="200" dirty="0"/>
              <a:t>": "</a:t>
            </a:r>
            <a:r>
              <a:rPr lang="en-US" sz="200" dirty="0" err="1"/>
              <a:t>GovernancePost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typeDefVersion</a:t>
            </a:r>
            <a:r>
              <a:rPr lang="en-US" sz="200" dirty="0"/>
              <a:t>": 1,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typeDefDescription</a:t>
            </a:r>
            <a:r>
              <a:rPr lang="en-US" sz="200" dirty="0"/>
              <a:t>": "Shows the appointment of a person to a governance officer position."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createdBy</a:t>
            </a:r>
            <a:r>
              <a:rPr lang="en-US" sz="200" dirty="0"/>
              <a:t>": "</a:t>
            </a:r>
            <a:r>
              <a:rPr lang="en-US" sz="200" dirty="0" err="1"/>
              <a:t>julesk</a:t>
            </a:r>
            <a:r>
              <a:rPr lang="en-US" sz="200" dirty="0"/>
              <a:t>",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createTime</a:t>
            </a:r>
            <a:r>
              <a:rPr lang="en-US" sz="200" dirty="0"/>
              <a:t>": "2018-09-11T13:01:20.262+0000",</a:t>
            </a:r>
          </a:p>
          <a:p>
            <a:r>
              <a:rPr lang="en-US" sz="200" dirty="0"/>
              <a:t>        "version": 1,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instanceProvenanceType</a:t>
            </a:r>
            <a:r>
              <a:rPr lang="en-US" sz="200" dirty="0"/>
              <a:t>": "LOCAL_COHORT",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metadataCollectionId</a:t>
            </a:r>
            <a:r>
              <a:rPr lang="en-US" sz="200" dirty="0"/>
              <a:t>": "87b06ffe-9db2-4ef5-ba6e-8127480cf30d",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guid</a:t>
            </a:r>
            <a:r>
              <a:rPr lang="en-US" sz="200" dirty="0"/>
              <a:t>": "0760ac98-69e2-4309-ab1d-53377b105d0a",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instanceURL</a:t>
            </a:r>
            <a:r>
              <a:rPr lang="en-US" sz="200" dirty="0"/>
              <a:t>": "http://localhost:8080/instances/relationship/0760ac98-69e2-4309-ab1d-53377b105d0a",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entityOneProxy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"class": "</a:t>
            </a:r>
            <a:r>
              <a:rPr lang="en-US" sz="200" dirty="0" err="1"/>
              <a:t>EntityProxy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"type": {</a:t>
            </a:r>
          </a:p>
          <a:p>
            <a:r>
              <a:rPr lang="en-US" sz="200" dirty="0"/>
              <a:t>                "class": "</a:t>
            </a:r>
            <a:r>
              <a:rPr lang="en-US" sz="200" dirty="0" err="1"/>
              <a:t>InstanceType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typeDefCategory</a:t>
            </a:r>
            <a:r>
              <a:rPr lang="en-US" sz="200" dirty="0"/>
              <a:t>": "ENTITY_DEF",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typeDefGUID</a:t>
            </a:r>
            <a:r>
              <a:rPr lang="en-US" sz="200" dirty="0"/>
              <a:t>": "578a3510-9ad3-45fe-8ada-e4e9572c37c8",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typeDefName</a:t>
            </a:r>
            <a:r>
              <a:rPr lang="en-US" sz="200" dirty="0"/>
              <a:t>": "</a:t>
            </a:r>
            <a:r>
              <a:rPr lang="en-US" sz="200" dirty="0" err="1"/>
              <a:t>GovernanceOfficer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typeDefVersion</a:t>
            </a:r>
            <a:r>
              <a:rPr lang="en-US" sz="200" dirty="0"/>
              <a:t>": 1,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typeDefDescription</a:t>
            </a:r>
            <a:r>
              <a:rPr lang="en-US" sz="200" dirty="0"/>
              <a:t>": "Person responsible for a governance domain.",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typeDefSuperTypes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    {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guid</a:t>
            </a:r>
            <a:r>
              <a:rPr lang="en-US" sz="200" dirty="0"/>
              <a:t>": "a32316b8-dc8c-48c5-b12b-71c1b2a080bf",</a:t>
            </a:r>
          </a:p>
          <a:p>
            <a:r>
              <a:rPr lang="en-US" sz="200" dirty="0"/>
              <a:t>                        "name": "Referenceable"</a:t>
            </a:r>
          </a:p>
          <a:p>
            <a:r>
              <a:rPr lang="en-US" sz="200" dirty="0"/>
              <a:t>                    }</a:t>
            </a:r>
          </a:p>
          <a:p>
            <a:r>
              <a:rPr lang="en-US" sz="200" dirty="0"/>
              <a:t>                ],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validInstanceProperties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qualifiedName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additionalProperties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"title",</a:t>
            </a:r>
          </a:p>
          <a:p>
            <a:r>
              <a:rPr lang="en-US" sz="200" dirty="0"/>
              <a:t>                    "scope",</a:t>
            </a:r>
          </a:p>
          <a:p>
            <a:r>
              <a:rPr lang="en-US" sz="200" dirty="0"/>
              <a:t>                    "domain"</a:t>
            </a:r>
          </a:p>
          <a:p>
            <a:r>
              <a:rPr lang="en-US" sz="200" dirty="0"/>
              <a:t>                ]</a:t>
            </a:r>
          </a:p>
          <a:p>
            <a:r>
              <a:rPr lang="en-US" sz="200" dirty="0"/>
              <a:t>            },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createdBy</a:t>
            </a:r>
            <a:r>
              <a:rPr lang="en-US" sz="200" dirty="0"/>
              <a:t>": "</a:t>
            </a:r>
            <a:r>
              <a:rPr lang="en-US" sz="200" dirty="0" err="1"/>
              <a:t>julesk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createTime</a:t>
            </a:r>
            <a:r>
              <a:rPr lang="en-US" sz="200" dirty="0"/>
              <a:t>": "2018-09-11T13:01:20.139+0000",</a:t>
            </a:r>
          </a:p>
          <a:p>
            <a:r>
              <a:rPr lang="en-US" sz="200" dirty="0"/>
              <a:t>            "version": 1,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instanceProvenanceType</a:t>
            </a:r>
            <a:r>
              <a:rPr lang="en-US" sz="200" dirty="0"/>
              <a:t>": "LOCAL_COHORT",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guid</a:t>
            </a:r>
            <a:r>
              <a:rPr lang="en-US" sz="200" dirty="0"/>
              <a:t>": "fd7d41e7-70f5-42ec-86d3-88683e599494",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instanceURL</a:t>
            </a:r>
            <a:r>
              <a:rPr lang="en-US" sz="200" dirty="0"/>
              <a:t>": "http://localhost:8080/instances/entity/fd7d41e7-70f5-42ec-86d3-88683e599494",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uniqueProperties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"class": "</a:t>
            </a:r>
            <a:r>
              <a:rPr lang="en-US" sz="200" dirty="0" err="1"/>
              <a:t>InstanceProperties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instanceProperties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qualifiedName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        "class": "</a:t>
            </a:r>
            <a:r>
              <a:rPr lang="en-US" sz="200" dirty="0" err="1"/>
              <a:t>PrimitivePropertyValue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instancePropertyCategory</a:t>
            </a:r>
            <a:r>
              <a:rPr lang="en-US" sz="200" dirty="0"/>
              <a:t>": "PRIMITIVE",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primitiveDefCategory</a:t>
            </a:r>
            <a:r>
              <a:rPr lang="en-US" sz="200" dirty="0"/>
              <a:t>": "OM_PRIMITIVE_TYPE_STRING",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primitiveValue</a:t>
            </a:r>
            <a:r>
              <a:rPr lang="en-US" sz="200" dirty="0"/>
              <a:t>": "EXEC-CDO"</a:t>
            </a:r>
          </a:p>
          <a:p>
            <a:r>
              <a:rPr lang="en-US" sz="200" dirty="0"/>
              <a:t>                    }</a:t>
            </a:r>
          </a:p>
          <a:p>
            <a:r>
              <a:rPr lang="en-US" sz="200" dirty="0"/>
              <a:t>                },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propertyNames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qualifiedName</a:t>
            </a:r>
            <a:r>
              <a:rPr lang="en-US" sz="200" dirty="0"/>
              <a:t>"</a:t>
            </a:r>
          </a:p>
          <a:p>
            <a:r>
              <a:rPr lang="en-US" sz="200" dirty="0"/>
              <a:t>                ],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propertyCount</a:t>
            </a:r>
            <a:r>
              <a:rPr lang="en-US" sz="200" dirty="0"/>
              <a:t>": 1</a:t>
            </a:r>
          </a:p>
          <a:p>
            <a:r>
              <a:rPr lang="en-US" sz="200" dirty="0"/>
              <a:t>            },</a:t>
            </a:r>
          </a:p>
          <a:p>
            <a:r>
              <a:rPr lang="en-US" sz="200" dirty="0"/>
              <a:t>            "status": "ACTIVE"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</a:t>
            </a:r>
            <a:r>
              <a:rPr lang="en-US" sz="200" dirty="0" err="1"/>
              <a:t>entityTwoProxy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"class": "</a:t>
            </a:r>
            <a:r>
              <a:rPr lang="en-US" sz="200" dirty="0" err="1"/>
              <a:t>EntityProxy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"type": {</a:t>
            </a:r>
          </a:p>
          <a:p>
            <a:r>
              <a:rPr lang="en-US" sz="200" dirty="0"/>
              <a:t>                "class": "</a:t>
            </a:r>
            <a:r>
              <a:rPr lang="en-US" sz="200" dirty="0" err="1"/>
              <a:t>InstanceType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typeDefCategory</a:t>
            </a:r>
            <a:r>
              <a:rPr lang="en-US" sz="200" dirty="0"/>
              <a:t>": "ENTITY_DEF",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typeDefGUID</a:t>
            </a:r>
            <a:r>
              <a:rPr lang="en-US" sz="200" dirty="0"/>
              <a:t>": "ac406bf8-e53e-49f1-9088-2af28bbbd285",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typeDefName</a:t>
            </a:r>
            <a:r>
              <a:rPr lang="en-US" sz="200" dirty="0"/>
              <a:t>": "Person",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typeDefVersion</a:t>
            </a:r>
            <a:r>
              <a:rPr lang="en-US" sz="200" dirty="0"/>
              <a:t>": 1,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typeDefDescription</a:t>
            </a:r>
            <a:r>
              <a:rPr lang="en-US" sz="200" dirty="0"/>
              <a:t>": "An individual.",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typeDefSuperTypes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    {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guid</a:t>
            </a:r>
            <a:r>
              <a:rPr lang="en-US" sz="200" dirty="0"/>
              <a:t>": "5a2f38dc-d69d-4a6f-ad26-ac86f118fa35",</a:t>
            </a:r>
          </a:p>
          <a:p>
            <a:r>
              <a:rPr lang="en-US" sz="200" dirty="0"/>
              <a:t>                        "name": "</a:t>
            </a:r>
            <a:r>
              <a:rPr lang="en-US" sz="200" dirty="0" err="1"/>
              <a:t>ActorProfile</a:t>
            </a:r>
            <a:r>
              <a:rPr lang="en-US" sz="200" dirty="0"/>
              <a:t>"</a:t>
            </a:r>
          </a:p>
          <a:p>
            <a:r>
              <a:rPr lang="en-US" sz="200" dirty="0"/>
              <a:t>                    },</a:t>
            </a:r>
          </a:p>
          <a:p>
            <a:r>
              <a:rPr lang="en-US" sz="200" dirty="0"/>
              <a:t>                    {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guid</a:t>
            </a:r>
            <a:r>
              <a:rPr lang="en-US" sz="200" dirty="0"/>
              <a:t>": "a32316b8-dc8c-48c5-b12b-71c1b2a080bf",</a:t>
            </a:r>
          </a:p>
          <a:p>
            <a:r>
              <a:rPr lang="en-US" sz="200" dirty="0"/>
              <a:t>                        "name": "Referenceable"</a:t>
            </a:r>
          </a:p>
          <a:p>
            <a:r>
              <a:rPr lang="en-US" sz="200" dirty="0"/>
              <a:t>                    }</a:t>
            </a:r>
          </a:p>
          <a:p>
            <a:r>
              <a:rPr lang="en-US" sz="200" dirty="0"/>
              <a:t>                ],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validInstanceProperties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qualifiedName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additionalProperties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"name",</a:t>
            </a:r>
          </a:p>
          <a:p>
            <a:r>
              <a:rPr lang="en-US" sz="200" dirty="0"/>
              <a:t>                    "description",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fullName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jobTitle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karmaPoints</a:t>
            </a:r>
            <a:r>
              <a:rPr lang="en-US" sz="200" dirty="0"/>
              <a:t>"</a:t>
            </a:r>
          </a:p>
          <a:p>
            <a:r>
              <a:rPr lang="en-US" sz="200" dirty="0"/>
              <a:t>                ]</a:t>
            </a:r>
          </a:p>
          <a:p>
            <a:r>
              <a:rPr lang="en-US" sz="200" dirty="0"/>
              <a:t>            },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createdBy</a:t>
            </a:r>
            <a:r>
              <a:rPr lang="en-US" sz="200" dirty="0"/>
              <a:t>": "</a:t>
            </a:r>
            <a:r>
              <a:rPr lang="en-US" sz="200" dirty="0" err="1"/>
              <a:t>julesk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createTime</a:t>
            </a:r>
            <a:r>
              <a:rPr lang="en-US" sz="200" dirty="0"/>
              <a:t>": "2018-09-11T13:01:20.022+0000",</a:t>
            </a:r>
          </a:p>
          <a:p>
            <a:r>
              <a:rPr lang="en-US" sz="200" dirty="0"/>
              <a:t>            "version": 1,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instanceProvenanceType</a:t>
            </a:r>
            <a:r>
              <a:rPr lang="en-US" sz="200" dirty="0"/>
              <a:t>": "LOCAL_COHORT",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guid</a:t>
            </a:r>
            <a:r>
              <a:rPr lang="en-US" sz="200" dirty="0"/>
              <a:t>": "053435b5-b19f-434d-bdd5-f6c909f55cb3",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instanceURL</a:t>
            </a:r>
            <a:r>
              <a:rPr lang="en-US" sz="200" dirty="0"/>
              <a:t>": "http://localhost:8080/instances/entity/053435b5-b19f-434d-bdd5-f6c909f55cb3",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uniqueProperties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"class": "</a:t>
            </a:r>
            <a:r>
              <a:rPr lang="en-US" sz="200" dirty="0" err="1"/>
              <a:t>InstanceProperties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instanceProperties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qualifiedName</a:t>
            </a:r>
            <a:r>
              <a:rPr lang="en-US" sz="200" dirty="0"/>
              <a:t>": {</a:t>
            </a:r>
          </a:p>
          <a:p>
            <a:r>
              <a:rPr lang="en-US" sz="200" dirty="0"/>
              <a:t>                        "class": "</a:t>
            </a:r>
            <a:r>
              <a:rPr lang="en-US" sz="200" dirty="0" err="1"/>
              <a:t>PrimitivePropertyValue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instancePropertyCategory</a:t>
            </a:r>
            <a:r>
              <a:rPr lang="en-US" sz="200" dirty="0"/>
              <a:t>": "PRIMITIVE",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primitiveDefCategory</a:t>
            </a:r>
            <a:r>
              <a:rPr lang="en-US" sz="200" dirty="0"/>
              <a:t>": "OM_PRIMITIVE_TYPE_STRING",</a:t>
            </a:r>
          </a:p>
          <a:p>
            <a:r>
              <a:rPr lang="en-US" sz="200" dirty="0"/>
              <a:t>                        "</a:t>
            </a:r>
            <a:r>
              <a:rPr lang="en-US" sz="200" dirty="0" err="1"/>
              <a:t>primitiveValue</a:t>
            </a:r>
            <a:r>
              <a:rPr lang="en-US" sz="200" dirty="0"/>
              <a:t>": "026"</a:t>
            </a:r>
          </a:p>
          <a:p>
            <a:r>
              <a:rPr lang="en-US" sz="200" dirty="0"/>
              <a:t>                    }</a:t>
            </a:r>
          </a:p>
          <a:p>
            <a:r>
              <a:rPr lang="en-US" sz="200" dirty="0"/>
              <a:t>                },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propertyNames</a:t>
            </a:r>
            <a:r>
              <a:rPr lang="en-US" sz="200" dirty="0"/>
              <a:t>": [</a:t>
            </a:r>
          </a:p>
          <a:p>
            <a:r>
              <a:rPr lang="en-US" sz="200" dirty="0"/>
              <a:t>                    "</a:t>
            </a:r>
            <a:r>
              <a:rPr lang="en-US" sz="200" dirty="0" err="1"/>
              <a:t>qualifiedName</a:t>
            </a:r>
            <a:r>
              <a:rPr lang="en-US" sz="200" dirty="0"/>
              <a:t>"</a:t>
            </a:r>
          </a:p>
          <a:p>
            <a:r>
              <a:rPr lang="en-US" sz="200" dirty="0"/>
              <a:t>                ],</a:t>
            </a:r>
          </a:p>
          <a:p>
            <a:r>
              <a:rPr lang="en-US" sz="200" dirty="0"/>
              <a:t>                "</a:t>
            </a:r>
            <a:r>
              <a:rPr lang="en-US" sz="200" dirty="0" err="1"/>
              <a:t>propertyCount</a:t>
            </a:r>
            <a:r>
              <a:rPr lang="en-US" sz="200" dirty="0"/>
              <a:t>": 1</a:t>
            </a:r>
          </a:p>
          <a:p>
            <a:r>
              <a:rPr lang="en-US" sz="200" dirty="0"/>
              <a:t>            },</a:t>
            </a:r>
          </a:p>
          <a:p>
            <a:r>
              <a:rPr lang="en-US" sz="200" dirty="0"/>
              <a:t>            "status": "ACTIVE"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"properties": {</a:t>
            </a:r>
          </a:p>
          <a:p>
            <a:r>
              <a:rPr lang="en-US" sz="200" dirty="0"/>
              <a:t>            "class": "</a:t>
            </a:r>
            <a:r>
              <a:rPr lang="en-US" sz="200" dirty="0" err="1"/>
              <a:t>InstanceProperties</a:t>
            </a:r>
            <a:r>
              <a:rPr lang="en-US" sz="200" dirty="0"/>
              <a:t>",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instanceProperties</a:t>
            </a:r>
            <a:r>
              <a:rPr lang="en-US" sz="200" dirty="0"/>
              <a:t>": {},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propertyNames</a:t>
            </a:r>
            <a:r>
              <a:rPr lang="en-US" sz="200" dirty="0"/>
              <a:t>": [],</a:t>
            </a:r>
          </a:p>
          <a:p>
            <a:r>
              <a:rPr lang="en-US" sz="200" dirty="0"/>
              <a:t>            "</a:t>
            </a:r>
            <a:r>
              <a:rPr lang="en-US" sz="200" dirty="0" err="1"/>
              <a:t>propertyCount</a:t>
            </a:r>
            <a:r>
              <a:rPr lang="en-US" sz="200" dirty="0"/>
              <a:t>": 0</a:t>
            </a:r>
          </a:p>
          <a:p>
            <a:r>
              <a:rPr lang="en-US" sz="200" dirty="0"/>
              <a:t>        },</a:t>
            </a:r>
          </a:p>
          <a:p>
            <a:r>
              <a:rPr lang="en-US" sz="200" dirty="0"/>
              <a:t>        "status": "ACTIVE"</a:t>
            </a:r>
          </a:p>
          <a:p>
            <a:r>
              <a:rPr lang="en-US" sz="200" dirty="0"/>
              <a:t>    }</a:t>
            </a:r>
          </a:p>
          <a:p>
            <a:r>
              <a:rPr lang="en-US" sz="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85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Officer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2B853D2-7AB1-B346-88A9-64D6D9F8BAFD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-178969"/>
              <a:gd name="adj2" fmla="val -34222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0CF99E5-1BE8-2743-B790-8CA5790E7F2C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104602"/>
              <a:gd name="adj2" fmla="val -311094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354911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Officer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9ED430-1EBA-E24F-8EAB-E0CFE065ED95}"/>
              </a:ext>
            </a:extLst>
          </p:cNvPr>
          <p:cNvSpPr/>
          <p:nvPr/>
        </p:nvSpPr>
        <p:spPr>
          <a:xfrm>
            <a:off x="2638053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D35E2-986F-BC47-8743-98426D21FC5D}"/>
              </a:ext>
            </a:extLst>
          </p:cNvPr>
          <p:cNvSpPr/>
          <p:nvPr/>
        </p:nvSpPr>
        <p:spPr>
          <a:xfrm>
            <a:off x="1607418" y="2319687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Post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869E43E-FC4A-0E4C-99F0-6A250A56EB18}"/>
              </a:ext>
            </a:extLst>
          </p:cNvPr>
          <p:cNvSpPr/>
          <p:nvPr/>
        </p:nvSpPr>
        <p:spPr>
          <a:xfrm>
            <a:off x="4013735" y="1626669"/>
            <a:ext cx="779646" cy="163630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98132F-F950-8448-BB4C-47C18A77AA6B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1915427" y="1708484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8FA54-29AB-C646-8C35-9E517313610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52311" y="1707887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8B4690E-AB17-5B41-9AAD-0E5EC0E64B42}"/>
              </a:ext>
            </a:extLst>
          </p:cNvPr>
          <p:cNvSpPr/>
          <p:nvPr/>
        </p:nvSpPr>
        <p:spPr>
          <a:xfrm>
            <a:off x="2942365" y="3530154"/>
            <a:ext cx="1071370" cy="618335"/>
          </a:xfrm>
          <a:prstGeom prst="wedgeRoundRectCallout">
            <a:avLst>
              <a:gd name="adj1" fmla="val 3173"/>
              <a:gd name="adj2" fmla="val -293971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5EEAEBE-432F-F54D-8FBB-2D836EDA965B}"/>
              </a:ext>
            </a:extLst>
          </p:cNvPr>
          <p:cNvSpPr/>
          <p:nvPr/>
        </p:nvSpPr>
        <p:spPr>
          <a:xfrm>
            <a:off x="702643" y="3805008"/>
            <a:ext cx="1347538" cy="618335"/>
          </a:xfrm>
          <a:prstGeom prst="wedgeRoundRectCallout">
            <a:avLst>
              <a:gd name="adj1" fmla="val 48173"/>
              <a:gd name="adj2" fmla="val -234819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28571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0D2DF3-CDF4-4648-8236-F376929B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8E61CA-F156-9A41-879D-CF1D8DCB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6:00pm Networking</a:t>
            </a:r>
          </a:p>
          <a:p>
            <a:r>
              <a:rPr lang="en-GB" dirty="0"/>
              <a:t>6:30pm Kick-Off </a:t>
            </a:r>
          </a:p>
          <a:p>
            <a:pPr lvl="1"/>
            <a:r>
              <a:rPr lang="en-GB" dirty="0"/>
              <a:t>John </a:t>
            </a:r>
            <a:r>
              <a:rPr lang="en-GB" dirty="0" err="1"/>
              <a:t>Mertic</a:t>
            </a:r>
            <a:r>
              <a:rPr lang="en-GB" dirty="0"/>
              <a:t> - Linux Foundation Director of Program Management</a:t>
            </a:r>
          </a:p>
          <a:p>
            <a:r>
              <a:rPr lang="en-GB" dirty="0"/>
              <a:t>6:45pm Why Open Metadata</a:t>
            </a:r>
          </a:p>
          <a:p>
            <a:pPr lvl="1"/>
            <a:r>
              <a:rPr lang="en-GB" dirty="0"/>
              <a:t>Mike </a:t>
            </a:r>
            <a:r>
              <a:rPr lang="en-GB" dirty="0" err="1"/>
              <a:t>Nicpan</a:t>
            </a:r>
            <a:r>
              <a:rPr lang="en-GB" dirty="0"/>
              <a:t> - ING Information Architect</a:t>
            </a:r>
          </a:p>
          <a:p>
            <a:r>
              <a:rPr lang="en-GB" dirty="0"/>
              <a:t>7:15pm Project Egeria</a:t>
            </a:r>
          </a:p>
          <a:p>
            <a:pPr lvl="1"/>
            <a:r>
              <a:rPr lang="en-GB" dirty="0"/>
              <a:t>Mandy Chessell - IBM Distinguished Engineer, Master Inventor, Fellow of Royal Academy of Engineering</a:t>
            </a:r>
          </a:p>
          <a:p>
            <a:r>
              <a:rPr lang="en-GB" dirty="0"/>
              <a:t>8:00pm Networking</a:t>
            </a:r>
          </a:p>
          <a:p>
            <a:r>
              <a:rPr lang="en-GB" dirty="0"/>
              <a:t>8:30pm Close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9E58CB-F409-3E49-853B-1C280C3A95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38736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Officer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28ED47A-13B7-D148-BE98-36F905222D98}"/>
              </a:ext>
            </a:extLst>
          </p:cNvPr>
          <p:cNvSpPr/>
          <p:nvPr/>
        </p:nvSpPr>
        <p:spPr>
          <a:xfrm flipV="1">
            <a:off x="1519045" y="2968796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5F9F94C1-5AB2-F74D-B60D-D7F3F045378A}"/>
              </a:ext>
            </a:extLst>
          </p:cNvPr>
          <p:cNvSpPr/>
          <p:nvPr/>
        </p:nvSpPr>
        <p:spPr>
          <a:xfrm rot="10800000">
            <a:off x="6389571" y="3020727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276BCA-48D9-FE4A-BF66-17E8891E23EC}"/>
              </a:ext>
            </a:extLst>
          </p:cNvPr>
          <p:cNvSpPr/>
          <p:nvPr/>
        </p:nvSpPr>
        <p:spPr>
          <a:xfrm>
            <a:off x="2955013" y="3280609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Officer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2583F-291C-C848-A7D8-9DE28857CAF7}"/>
              </a:ext>
            </a:extLst>
          </p:cNvPr>
          <p:cNvSpPr/>
          <p:nvPr/>
        </p:nvSpPr>
        <p:spPr>
          <a:xfrm>
            <a:off x="4851921" y="3280608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9F1220-436A-6E41-9CEC-1953876A0475}"/>
              </a:ext>
            </a:extLst>
          </p:cNvPr>
          <p:cNvGrpSpPr/>
          <p:nvPr/>
        </p:nvGrpSpPr>
        <p:grpSpPr>
          <a:xfrm>
            <a:off x="3821286" y="3669835"/>
            <a:ext cx="1289785" cy="939059"/>
            <a:chOff x="3821286" y="3669835"/>
            <a:chExt cx="1289785" cy="93905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4EDDBD-D7F7-8040-BD90-635040A8EA59}"/>
                </a:ext>
              </a:extLst>
            </p:cNvPr>
            <p:cNvSpPr/>
            <p:nvPr/>
          </p:nvSpPr>
          <p:spPr>
            <a:xfrm>
              <a:off x="3821286" y="4281635"/>
              <a:ext cx="1289785" cy="32725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Governance Post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865015-A9DF-554C-B6BC-8836469A8434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4129295" y="3670432"/>
              <a:ext cx="722626" cy="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F47845-5500-E54E-8366-BBB36BE443B6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4466179" y="3669835"/>
              <a:ext cx="0" cy="6118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58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Graph Model – Using Entity Proxies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Officer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EDDBD-D7F7-8040-BD90-635040A8EA59}"/>
              </a:ext>
            </a:extLst>
          </p:cNvPr>
          <p:cNvSpPr/>
          <p:nvPr/>
        </p:nvSpPr>
        <p:spPr>
          <a:xfrm>
            <a:off x="3821286" y="4281635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Governance Post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65015-A9DF-554C-B6BC-8836469A8434}"/>
              </a:ext>
            </a:extLst>
          </p:cNvPr>
          <p:cNvCxnSpPr>
            <a:cxnSpLocks/>
          </p:cNvCxnSpPr>
          <p:nvPr/>
        </p:nvCxnSpPr>
        <p:spPr>
          <a:xfrm flipV="1">
            <a:off x="4129295" y="3670432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F47845-5500-E54E-8366-BBB36BE443B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466179" y="3669835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819F91-5E70-C543-BA32-496E3CD7BCE7}"/>
              </a:ext>
            </a:extLst>
          </p:cNvPr>
          <p:cNvSpPr/>
          <p:nvPr/>
        </p:nvSpPr>
        <p:spPr>
          <a:xfrm>
            <a:off x="3316763" y="3453745"/>
            <a:ext cx="808522" cy="4333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Governance Officer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A5822-9E9C-8847-BF07-E7A49EAF5000}"/>
              </a:ext>
            </a:extLst>
          </p:cNvPr>
          <p:cNvSpPr/>
          <p:nvPr/>
        </p:nvSpPr>
        <p:spPr>
          <a:xfrm>
            <a:off x="4851921" y="3453151"/>
            <a:ext cx="808522" cy="433368"/>
          </a:xfrm>
          <a:prstGeom prst="rect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Person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9D2EE3-5CCD-2B4D-A5DD-5792A86DC391}"/>
              </a:ext>
            </a:extLst>
          </p:cNvPr>
          <p:cNvSpPr/>
          <p:nvPr/>
        </p:nvSpPr>
        <p:spPr>
          <a:xfrm>
            <a:off x="1276451" y="3453151"/>
            <a:ext cx="966630" cy="618335"/>
          </a:xfrm>
          <a:prstGeom prst="wedgeRoundRectCallout">
            <a:avLst>
              <a:gd name="adj1" fmla="val 160394"/>
              <a:gd name="adj2" fmla="val -23115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757576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184946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372454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1126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48546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52426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Metadata Management and Governance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C00000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5973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86235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multiple cohorts 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BA5C8E-FB6E-864D-8139-F917CCAF2C9D}"/>
              </a:ext>
            </a:extLst>
          </p:cNvPr>
          <p:cNvSpPr/>
          <p:nvPr/>
        </p:nvSpPr>
        <p:spPr>
          <a:xfrm>
            <a:off x="1422491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AB116-FAC6-F946-B5CE-5BD22E80A6AE}"/>
              </a:ext>
            </a:extLst>
          </p:cNvPr>
          <p:cNvSpPr/>
          <p:nvPr/>
        </p:nvSpPr>
        <p:spPr>
          <a:xfrm>
            <a:off x="1627756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2EA2D-E440-B446-B75E-79D356C0AA03}"/>
              </a:ext>
            </a:extLst>
          </p:cNvPr>
          <p:cNvCxnSpPr>
            <a:endCxn id="16" idx="1"/>
          </p:cNvCxnSpPr>
          <p:nvPr/>
        </p:nvCxnSpPr>
        <p:spPr bwMode="auto">
          <a:xfrm>
            <a:off x="1151526" y="202999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A2592-AF81-1C47-8B7C-A535DBD713C5}"/>
              </a:ext>
            </a:extLst>
          </p:cNvPr>
          <p:cNvCxnSpPr>
            <a:stCxn id="20" idx="3"/>
            <a:endCxn id="16" idx="3"/>
          </p:cNvCxnSpPr>
          <p:nvPr/>
        </p:nvCxnSpPr>
        <p:spPr bwMode="auto">
          <a:xfrm flipV="1">
            <a:off x="1158577" y="341239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E13466-EC9F-E24C-BD60-5CD5DF38C200}"/>
              </a:ext>
            </a:extLst>
          </p:cNvPr>
          <p:cNvSpPr/>
          <p:nvPr/>
        </p:nvSpPr>
        <p:spPr>
          <a:xfrm>
            <a:off x="1128970" y="356278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1EED4-81AC-2B43-B44B-83888BFB7199}"/>
              </a:ext>
            </a:extLst>
          </p:cNvPr>
          <p:cNvSpPr/>
          <p:nvPr/>
        </p:nvSpPr>
        <p:spPr>
          <a:xfrm>
            <a:off x="806689" y="175573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D504B-E968-F547-89DA-BD2283E18ADA}"/>
              </a:ext>
            </a:extLst>
          </p:cNvPr>
          <p:cNvCxnSpPr>
            <a:stCxn id="16" idx="6"/>
            <a:endCxn id="13" idx="1"/>
          </p:cNvCxnSpPr>
          <p:nvPr/>
        </p:nvCxnSpPr>
        <p:spPr bwMode="auto">
          <a:xfrm flipV="1">
            <a:off x="3911352" y="290448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C6342-6175-B24F-822A-F2929152F625}"/>
              </a:ext>
            </a:extLst>
          </p:cNvPr>
          <p:cNvSpPr/>
          <p:nvPr/>
        </p:nvSpPr>
        <p:spPr>
          <a:xfrm>
            <a:off x="1077654" y="347299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1A36A-5F0B-3145-B8FB-5CE923B4AE1B}"/>
              </a:ext>
            </a:extLst>
          </p:cNvPr>
          <p:cNvSpPr/>
          <p:nvPr/>
        </p:nvSpPr>
        <p:spPr>
          <a:xfrm>
            <a:off x="868301" y="1141704"/>
            <a:ext cx="571229" cy="333870"/>
          </a:xfrm>
          <a:prstGeom prst="roundRect">
            <a:avLst/>
          </a:prstGeom>
          <a:solidFill>
            <a:srgbClr val="6DCCDE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DB723A1-C7AC-8148-A569-9E962D436463}"/>
              </a:ext>
            </a:extLst>
          </p:cNvPr>
          <p:cNvSpPr/>
          <p:nvPr/>
        </p:nvSpPr>
        <p:spPr>
          <a:xfrm>
            <a:off x="887616" y="117308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9C895-5C5D-F341-9EA4-0A01D716AE47}"/>
              </a:ext>
            </a:extLst>
          </p:cNvPr>
          <p:cNvSpPr/>
          <p:nvPr/>
        </p:nvSpPr>
        <p:spPr>
          <a:xfrm>
            <a:off x="806751" y="160501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C478FB-E301-5B41-85FF-5CBF1141A09B}"/>
              </a:ext>
            </a:extLst>
          </p:cNvPr>
          <p:cNvCxnSpPr>
            <a:stCxn id="33" idx="0"/>
            <a:endCxn id="31" idx="2"/>
          </p:cNvCxnSpPr>
          <p:nvPr/>
        </p:nvCxnSpPr>
        <p:spPr bwMode="auto">
          <a:xfrm flipV="1">
            <a:off x="1153139" y="147557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D174BE-11F2-4649-8A14-A66025C61ABB}"/>
              </a:ext>
            </a:extLst>
          </p:cNvPr>
          <p:cNvSpPr/>
          <p:nvPr/>
        </p:nvSpPr>
        <p:spPr>
          <a:xfrm>
            <a:off x="189338" y="3472994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8F2093-8DAD-A143-9132-9FE99B7F73D5}"/>
              </a:ext>
            </a:extLst>
          </p:cNvPr>
          <p:cNvSpPr/>
          <p:nvPr/>
        </p:nvSpPr>
        <p:spPr>
          <a:xfrm>
            <a:off x="250950" y="2858959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B30BB34-863E-7C40-A687-B9102C8C0D01}"/>
              </a:ext>
            </a:extLst>
          </p:cNvPr>
          <p:cNvSpPr/>
          <p:nvPr/>
        </p:nvSpPr>
        <p:spPr>
          <a:xfrm>
            <a:off x="270265" y="2890340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515369-90E4-CF41-8DDC-56950F898720}"/>
              </a:ext>
            </a:extLst>
          </p:cNvPr>
          <p:cNvSpPr/>
          <p:nvPr/>
        </p:nvSpPr>
        <p:spPr>
          <a:xfrm>
            <a:off x="189400" y="3322265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426576-5BB8-E44F-A97C-79808AD8231B}"/>
              </a:ext>
            </a:extLst>
          </p:cNvPr>
          <p:cNvCxnSpPr>
            <a:stCxn id="38" idx="0"/>
            <a:endCxn id="36" idx="2"/>
          </p:cNvCxnSpPr>
          <p:nvPr/>
        </p:nvCxnSpPr>
        <p:spPr bwMode="auto">
          <a:xfrm flipV="1">
            <a:off x="535788" y="3192829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32984-AE4F-F64F-979E-2F4D4BCB9504}"/>
              </a:ext>
            </a:extLst>
          </p:cNvPr>
          <p:cNvCxnSpPr>
            <a:stCxn id="35" idx="3"/>
            <a:endCxn id="23" idx="1"/>
          </p:cNvCxnSpPr>
          <p:nvPr/>
        </p:nvCxnSpPr>
        <p:spPr bwMode="auto">
          <a:xfrm>
            <a:off x="882114" y="369746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n 51">
            <a:extLst>
              <a:ext uri="{FF2B5EF4-FFF2-40B4-BE49-F238E27FC236}">
                <a16:creationId xmlns:a16="http://schemas.microsoft.com/office/drawing/2014/main" id="{DB942989-7DF0-EB40-A338-B0261CE9C39E}"/>
              </a:ext>
            </a:extLst>
          </p:cNvPr>
          <p:cNvSpPr/>
          <p:nvPr/>
        </p:nvSpPr>
        <p:spPr>
          <a:xfrm>
            <a:off x="1000678" y="2321631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5B9485-9F0F-E049-8CDA-2D0E4DA705B1}"/>
              </a:ext>
            </a:extLst>
          </p:cNvPr>
          <p:cNvCxnSpPr>
            <a:stCxn id="52" idx="1"/>
            <a:endCxn id="21" idx="2"/>
          </p:cNvCxnSpPr>
          <p:nvPr/>
        </p:nvCxnSpPr>
        <p:spPr bwMode="auto">
          <a:xfrm flipH="1" flipV="1">
            <a:off x="1153077" y="220467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AF3AC57D-A946-5A4C-87E0-FF0F05F8A2B7}"/>
              </a:ext>
            </a:extLst>
          </p:cNvPr>
          <p:cNvSpPr/>
          <p:nvPr/>
        </p:nvSpPr>
        <p:spPr>
          <a:xfrm>
            <a:off x="383327" y="4038886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B2E1-CD5B-FD47-AD4B-97671B930546}"/>
              </a:ext>
            </a:extLst>
          </p:cNvPr>
          <p:cNvCxnSpPr>
            <a:stCxn id="54" idx="1"/>
          </p:cNvCxnSpPr>
          <p:nvPr/>
        </p:nvCxnSpPr>
        <p:spPr bwMode="auto">
          <a:xfrm flipH="1" flipV="1">
            <a:off x="535726" y="3921928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36A84-42DC-A546-BFA3-36F77A122B3C}"/>
              </a:ext>
            </a:extLst>
          </p:cNvPr>
          <p:cNvSpPr txBox="1"/>
          <p:nvPr/>
        </p:nvSpPr>
        <p:spPr bwMode="auto">
          <a:xfrm>
            <a:off x="1602098" y="149920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77EF7-58DF-8A4F-BFCD-F6CABC597B90}"/>
              </a:ext>
            </a:extLst>
          </p:cNvPr>
          <p:cNvSpPr txBox="1"/>
          <p:nvPr/>
        </p:nvSpPr>
        <p:spPr bwMode="auto">
          <a:xfrm>
            <a:off x="869284" y="401171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Mobile</a:t>
            </a:r>
          </a:p>
          <a:p>
            <a:pPr algn="ctr"/>
            <a:r>
              <a:rPr lang="en-GB" sz="1400" dirty="0">
                <a:latin typeface="Calibri" pitchFamily="-1" charset="0"/>
              </a:rPr>
              <a:t>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2157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Open Metadata and Governance Server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436C5A-6342-554C-937C-5FA26FD6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25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494739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98724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OCF Connectors are used in OMRS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436C5A-6342-554C-937C-5FA26FD6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26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494739"/>
          </a:xfrm>
          <a:prstGeom prst="rect">
            <a:avLst/>
          </a:prstGeom>
          <a:noFill/>
          <a:ln w="3175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2482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38100">
            <a:solidFill>
              <a:srgbClr val="6DC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13E91-2BD6-4B45-A90A-0558E3DC267E}"/>
              </a:ext>
            </a:extLst>
          </p:cNvPr>
          <p:cNvSpPr txBox="1"/>
          <p:nvPr/>
        </p:nvSpPr>
        <p:spPr>
          <a:xfrm>
            <a:off x="610493" y="3672995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Connectors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259458-2E68-AE42-9E62-442E619E5289}"/>
              </a:ext>
            </a:extLst>
          </p:cNvPr>
          <p:cNvSpPr/>
          <p:nvPr/>
        </p:nvSpPr>
        <p:spPr>
          <a:xfrm>
            <a:off x="877824" y="3903365"/>
            <a:ext cx="999168" cy="298267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6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3373-CAC4-6246-802B-848E788DA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Connection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92E1E-7A59-134F-8C41-8A68E7BA6A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27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EC6ADC-86C2-A74E-B2B0-60007DAAEFCC}"/>
              </a:ext>
            </a:extLst>
          </p:cNvPr>
          <p:cNvSpPr/>
          <p:nvPr/>
        </p:nvSpPr>
        <p:spPr>
          <a:xfrm>
            <a:off x="1376412" y="2025913"/>
            <a:ext cx="2945330" cy="145341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7C4280-4958-2641-B1A4-7B50D177AB88}"/>
              </a:ext>
            </a:extLst>
          </p:cNvPr>
          <p:cNvSpPr/>
          <p:nvPr/>
        </p:nvSpPr>
        <p:spPr>
          <a:xfrm>
            <a:off x="4955407" y="1790299"/>
            <a:ext cx="2945330" cy="970548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Connector Type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5282CC-8248-7341-8C15-F73D3EF003F9}"/>
              </a:ext>
            </a:extLst>
          </p:cNvPr>
          <p:cNvSpPr/>
          <p:nvPr/>
        </p:nvSpPr>
        <p:spPr>
          <a:xfrm>
            <a:off x="4955407" y="3002674"/>
            <a:ext cx="2945330" cy="95330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Endpoint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4DA6EC5-AA76-EB47-854A-F70706B62AE4}"/>
              </a:ext>
            </a:extLst>
          </p:cNvPr>
          <p:cNvSpPr/>
          <p:nvPr/>
        </p:nvSpPr>
        <p:spPr>
          <a:xfrm>
            <a:off x="4398745" y="2204185"/>
            <a:ext cx="481263" cy="215778"/>
          </a:xfrm>
          <a:prstGeom prst="righ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42A5FBA-9DD0-2E4B-89F4-6923DCCB7316}"/>
              </a:ext>
            </a:extLst>
          </p:cNvPr>
          <p:cNvSpPr/>
          <p:nvPr/>
        </p:nvSpPr>
        <p:spPr>
          <a:xfrm>
            <a:off x="4397943" y="3027936"/>
            <a:ext cx="481263" cy="215778"/>
          </a:xfrm>
          <a:prstGeom prst="righ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34F47-40AD-764A-A9FD-381BEE257C88}"/>
              </a:ext>
            </a:extLst>
          </p:cNvPr>
          <p:cNvSpPr txBox="1"/>
          <p:nvPr/>
        </p:nvSpPr>
        <p:spPr>
          <a:xfrm>
            <a:off x="4879206" y="1471560"/>
            <a:ext cx="3238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connector implementation to 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5E79F1-DB4C-A949-BB31-B16902F715DA}"/>
              </a:ext>
            </a:extLst>
          </p:cNvPr>
          <p:cNvSpPr txBox="1"/>
          <p:nvPr/>
        </p:nvSpPr>
        <p:spPr>
          <a:xfrm>
            <a:off x="4955407" y="4043921"/>
            <a:ext cx="2880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connect to the data assets</a:t>
            </a:r>
          </a:p>
        </p:txBody>
      </p:sp>
    </p:spTree>
    <p:extLst>
      <p:ext uri="{BB962C8B-B14F-4D97-AF65-F5344CB8AC3E}">
        <p14:creationId xmlns:p14="http://schemas.microsoft.com/office/powerpoint/2010/main" val="734178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OCF Connectors are used in OMRS</a:t>
            </a:r>
            <a:endParaRPr lang="en-GB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436C5A-6342-554C-937C-5FA26FD6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28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494739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0198BA45-7819-504E-B41E-F14D82D62AE6}"/>
              </a:ext>
            </a:extLst>
          </p:cNvPr>
          <p:cNvSpPr/>
          <p:nvPr/>
        </p:nvSpPr>
        <p:spPr>
          <a:xfrm>
            <a:off x="7283941" y="3903365"/>
            <a:ext cx="686602" cy="288758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13E91-2BD6-4B45-A90A-0558E3DC267E}"/>
              </a:ext>
            </a:extLst>
          </p:cNvPr>
          <p:cNvSpPr txBox="1"/>
          <p:nvPr/>
        </p:nvSpPr>
        <p:spPr>
          <a:xfrm>
            <a:off x="7970543" y="3786134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Integrate</a:t>
            </a:r>
          </a:p>
          <a:p>
            <a:r>
              <a:rPr lang="en-US" b="1" dirty="0">
                <a:solidFill>
                  <a:srgbClr val="C00000"/>
                </a:solidFill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1587460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Egeria into existing technology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4E2215-A7CA-774B-BD32-A9D87552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588820" cy="3603001"/>
          </a:xfrm>
        </p:spPr>
        <p:txBody>
          <a:bodyPr/>
          <a:lstStyle/>
          <a:p>
            <a:r>
              <a:rPr lang="en-US" dirty="0"/>
              <a:t>Adapter</a:t>
            </a:r>
          </a:p>
          <a:p>
            <a:r>
              <a:rPr lang="en-US" dirty="0"/>
              <a:t>Native</a:t>
            </a:r>
          </a:p>
          <a:p>
            <a:r>
              <a:rPr lang="en-US" dirty="0"/>
              <a:t>Caller</a:t>
            </a:r>
          </a:p>
          <a:p>
            <a:r>
              <a:rPr lang="en-US" dirty="0"/>
              <a:t>Plug-in</a:t>
            </a:r>
          </a:p>
          <a:p>
            <a:r>
              <a:rPr lang="en-US" dirty="0"/>
              <a:t>Special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29</a:t>
            </a:fld>
            <a:endParaRPr lang="en-US" sz="1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Plug-in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Special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Native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Adapter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189411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0207C-6B6D-5640-B8AD-7356E8B98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762" y="3215062"/>
            <a:ext cx="5215390" cy="691998"/>
          </a:xfrm>
        </p:spPr>
        <p:txBody>
          <a:bodyPr/>
          <a:lstStyle/>
          <a:p>
            <a:r>
              <a:rPr lang="en-GB" dirty="0"/>
              <a:t>Linux Foundation Director of Program Management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63245C-B350-8242-9065-366096A9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Mertic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F1FF6-C7DB-E840-975F-17811E683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</a:t>
            </a:fld>
            <a:endParaRPr lang="en-US" sz="1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FB1655-7EB2-3F48-BDA2-7E4E0FAC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" t="3880" r="11892" b="9662"/>
          <a:stretch/>
        </p:blipFill>
        <p:spPr>
          <a:xfrm>
            <a:off x="6198669" y="1963554"/>
            <a:ext cx="1915428" cy="19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7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BF39E5-6797-704F-A00E-8F63E7AE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56" y="838923"/>
            <a:ext cx="7591455" cy="38600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73CBB-1570-6843-BACE-FA2D77ACFB9A}"/>
              </a:ext>
            </a:extLst>
          </p:cNvPr>
          <p:cNvSpPr/>
          <p:nvPr/>
        </p:nvSpPr>
        <p:spPr>
          <a:xfrm>
            <a:off x="790752" y="1579120"/>
            <a:ext cx="1086240" cy="652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Open Metadata and Governance Server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63B961-9F62-B346-A120-A567543C97BC}"/>
              </a:ext>
            </a:extLst>
          </p:cNvPr>
          <p:cNvSpPr/>
          <p:nvPr/>
        </p:nvSpPr>
        <p:spPr>
          <a:xfrm>
            <a:off x="2011680" y="1328928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351F9F-3505-B042-9E49-D20A11DE4BC5}"/>
              </a:ext>
            </a:extLst>
          </p:cNvPr>
          <p:cNvSpPr/>
          <p:nvPr/>
        </p:nvSpPr>
        <p:spPr>
          <a:xfrm>
            <a:off x="2304288" y="1536192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2DBB3-73B4-744D-B1C7-E1B37B2E7A3F}"/>
              </a:ext>
            </a:extLst>
          </p:cNvPr>
          <p:cNvSpPr/>
          <p:nvPr/>
        </p:nvSpPr>
        <p:spPr>
          <a:xfrm>
            <a:off x="2304288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44035-2AE3-BA41-A6B1-4EA1EE6C08DE}"/>
              </a:ext>
            </a:extLst>
          </p:cNvPr>
          <p:cNvSpPr/>
          <p:nvPr/>
        </p:nvSpPr>
        <p:spPr>
          <a:xfrm>
            <a:off x="312115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64BBC-D3EA-D64F-9126-8F31596F5149}"/>
              </a:ext>
            </a:extLst>
          </p:cNvPr>
          <p:cNvSpPr/>
          <p:nvPr/>
        </p:nvSpPr>
        <p:spPr>
          <a:xfrm>
            <a:off x="3938016" y="3732254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FC9AAC-0754-0A48-899A-2B31DE65A626}"/>
              </a:ext>
            </a:extLst>
          </p:cNvPr>
          <p:cNvSpPr/>
          <p:nvPr/>
        </p:nvSpPr>
        <p:spPr>
          <a:xfrm>
            <a:off x="4754880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FDD74-0F9B-5E4C-958A-5B45F264E540}"/>
              </a:ext>
            </a:extLst>
          </p:cNvPr>
          <p:cNvSpPr/>
          <p:nvPr/>
        </p:nvSpPr>
        <p:spPr>
          <a:xfrm>
            <a:off x="5598432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9797EB-49C9-9E40-8BFF-673A746AFB83}"/>
              </a:ext>
            </a:extLst>
          </p:cNvPr>
          <p:cNvSpPr/>
          <p:nvPr/>
        </p:nvSpPr>
        <p:spPr>
          <a:xfrm>
            <a:off x="6421615" y="3730752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282622-CB8A-5B4F-97E1-B540CDFCA599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91D75432-3A82-174E-8FE5-CCD743E832B7}"/>
              </a:ext>
            </a:extLst>
          </p:cNvPr>
          <p:cNvSpPr/>
          <p:nvPr/>
        </p:nvSpPr>
        <p:spPr>
          <a:xfrm>
            <a:off x="877824" y="1655601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35BC80-87D5-BB48-8FFC-F87843343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87508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B65458-D603-2742-BC94-46EFF822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3" y="829298"/>
            <a:ext cx="7640224" cy="39167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E68D01-506D-8E4A-9ABA-0EB177746C0D}"/>
              </a:ext>
            </a:extLst>
          </p:cNvPr>
          <p:cNvSpPr/>
          <p:nvPr/>
        </p:nvSpPr>
        <p:spPr>
          <a:xfrm>
            <a:off x="648553" y="1645976"/>
            <a:ext cx="1152144" cy="5278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6A366A74-8221-8248-904A-D5DE8A7B4D97}"/>
              </a:ext>
            </a:extLst>
          </p:cNvPr>
          <p:cNvSpPr/>
          <p:nvPr/>
        </p:nvSpPr>
        <p:spPr>
          <a:xfrm>
            <a:off x="826489" y="1645976"/>
            <a:ext cx="987552" cy="499872"/>
          </a:xfrm>
          <a:prstGeom prst="can">
            <a:avLst/>
          </a:prstGeom>
          <a:noFill/>
          <a:ln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Server Configuration</a:t>
            </a:r>
          </a:p>
        </p:txBody>
      </p: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 in the OMRS</a:t>
            </a:r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B67E139-E06B-8B43-BAE8-6471B2170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31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281FBD-8D99-7544-9F51-4D15D294C379}"/>
              </a:ext>
            </a:extLst>
          </p:cNvPr>
          <p:cNvSpPr/>
          <p:nvPr/>
        </p:nvSpPr>
        <p:spPr>
          <a:xfrm>
            <a:off x="2018738" y="1353312"/>
            <a:ext cx="5425440" cy="3382249"/>
          </a:xfrm>
          <a:prstGeom prst="rect">
            <a:avLst/>
          </a:prstGeom>
          <a:noFill/>
          <a:ln w="44450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50A182-FA1A-704E-ADCB-639CDA791F1A}"/>
              </a:ext>
            </a:extLst>
          </p:cNvPr>
          <p:cNvSpPr/>
          <p:nvPr/>
        </p:nvSpPr>
        <p:spPr>
          <a:xfrm>
            <a:off x="2277337" y="1526567"/>
            <a:ext cx="4876800" cy="512064"/>
          </a:xfrm>
          <a:prstGeom prst="rect">
            <a:avLst/>
          </a:prstGeom>
          <a:noFill/>
          <a:ln w="31750">
            <a:solidFill>
              <a:srgbClr val="47A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735C0-7FB1-3E41-A9A5-4C0B98B0AE59}"/>
              </a:ext>
            </a:extLst>
          </p:cNvPr>
          <p:cNvSpPr/>
          <p:nvPr/>
        </p:nvSpPr>
        <p:spPr>
          <a:xfrm>
            <a:off x="2289529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D15AA-58AE-CD43-9D63-8C987B483141}"/>
              </a:ext>
            </a:extLst>
          </p:cNvPr>
          <p:cNvSpPr/>
          <p:nvPr/>
        </p:nvSpPr>
        <p:spPr>
          <a:xfrm>
            <a:off x="3106393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6F7505-3A0D-2A47-B1DC-99158D880E8C}"/>
              </a:ext>
            </a:extLst>
          </p:cNvPr>
          <p:cNvSpPr/>
          <p:nvPr/>
        </p:nvSpPr>
        <p:spPr>
          <a:xfrm>
            <a:off x="3923257" y="3771397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2AB93B-38CF-4643-861C-E57C92D8BBF3}"/>
              </a:ext>
            </a:extLst>
          </p:cNvPr>
          <p:cNvSpPr/>
          <p:nvPr/>
        </p:nvSpPr>
        <p:spPr>
          <a:xfrm>
            <a:off x="4740121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E147B6-2FD3-3647-9C7E-C2ADEF743660}"/>
              </a:ext>
            </a:extLst>
          </p:cNvPr>
          <p:cNvSpPr/>
          <p:nvPr/>
        </p:nvSpPr>
        <p:spPr>
          <a:xfrm>
            <a:off x="5583673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EE0029-92FD-0B4A-A70C-AA833E550AB9}"/>
              </a:ext>
            </a:extLst>
          </p:cNvPr>
          <p:cNvSpPr/>
          <p:nvPr/>
        </p:nvSpPr>
        <p:spPr>
          <a:xfrm>
            <a:off x="6406856" y="3769895"/>
            <a:ext cx="755904" cy="633984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60D095-A501-FF46-9545-6481FFFAB384}"/>
              </a:ext>
            </a:extLst>
          </p:cNvPr>
          <p:cNvSpPr/>
          <p:nvPr/>
        </p:nvSpPr>
        <p:spPr>
          <a:xfrm>
            <a:off x="2277088" y="2298603"/>
            <a:ext cx="4873479" cy="1264028"/>
          </a:xfrm>
          <a:prstGeom prst="rect">
            <a:avLst/>
          </a:prstGeom>
          <a:noFill/>
          <a:ln w="41275">
            <a:solidFill>
              <a:srgbClr val="71C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CAF0E8-5E7E-5A4A-A3B6-736B2576D024}"/>
              </a:ext>
            </a:extLst>
          </p:cNvPr>
          <p:cNvSpPr/>
          <p:nvPr/>
        </p:nvSpPr>
        <p:spPr>
          <a:xfrm>
            <a:off x="1999488" y="274151"/>
            <a:ext cx="816864" cy="564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479CD-7BC9-3042-8BC8-F7ADD1EA05C2}"/>
              </a:ext>
            </a:extLst>
          </p:cNvPr>
          <p:cNvSpPr/>
          <p:nvPr/>
        </p:nvSpPr>
        <p:spPr>
          <a:xfrm>
            <a:off x="326370" y="1567083"/>
            <a:ext cx="1512055" cy="719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DB1C13-5B86-9343-928C-56D66A6267E7}"/>
              </a:ext>
            </a:extLst>
          </p:cNvPr>
          <p:cNvSpPr/>
          <p:nvPr/>
        </p:nvSpPr>
        <p:spPr>
          <a:xfrm>
            <a:off x="2304039" y="2296036"/>
            <a:ext cx="4873479" cy="12640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47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3E852-055C-BE46-A791-46D0CCE78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Configuration options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EE57437-C50E-F24B-A09D-2266D7CF70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32</a:t>
            </a:fld>
            <a:endParaRPr lang="en-US"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4656B-1C8E-804F-8544-2FFD45C8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9" y="1210577"/>
            <a:ext cx="4089400" cy="106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35BDF-701C-804C-A4D4-C492CD0EC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56" y="1210577"/>
            <a:ext cx="40894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5784B-8F1A-F646-9DA9-19A7BA0A2E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39" y="3126004"/>
            <a:ext cx="4089400" cy="1066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19E55-253F-624D-988E-F4360FE6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497" y="3126004"/>
            <a:ext cx="4089400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A2B46-0593-5540-8C8D-EB417BC6E78A}"/>
              </a:ext>
            </a:extLst>
          </p:cNvPr>
          <p:cNvSpPr txBox="1"/>
          <p:nvPr/>
        </p:nvSpPr>
        <p:spPr>
          <a:xfrm>
            <a:off x="1703672" y="2277377"/>
            <a:ext cx="160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Capability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CF865-9B1E-C443-B4D1-6D721E0CD04F}"/>
              </a:ext>
            </a:extLst>
          </p:cNvPr>
          <p:cNvSpPr txBox="1"/>
          <p:nvPr/>
        </p:nvSpPr>
        <p:spPr>
          <a:xfrm>
            <a:off x="4683356" y="4205719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access services (Adapter Pattern)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B2715A-F09C-9640-A6B7-100F3B6962F2}"/>
              </a:ext>
            </a:extLst>
          </p:cNvPr>
          <p:cNvSpPr txBox="1"/>
          <p:nvPr/>
        </p:nvSpPr>
        <p:spPr>
          <a:xfrm>
            <a:off x="4683356" y="2277377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only – no metadata sharing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1092D-98C5-DB48-9D40-ECE1B1D20E26}"/>
              </a:ext>
            </a:extLst>
          </p:cNvPr>
          <p:cNvSpPr txBox="1"/>
          <p:nvPr/>
        </p:nvSpPr>
        <p:spPr>
          <a:xfrm>
            <a:off x="409739" y="4222451"/>
            <a:ext cx="408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local repository (Caller Pattern)</a:t>
            </a:r>
          </a:p>
        </p:txBody>
      </p:sp>
    </p:spTree>
    <p:extLst>
      <p:ext uri="{BB962C8B-B14F-4D97-AF65-F5344CB8AC3E}">
        <p14:creationId xmlns:p14="http://schemas.microsoft.com/office/powerpoint/2010/main" val="477145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400165B-9707-ED4E-A3C2-CE1FAB8C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open metadata libraries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2FEF94A-B007-8D43-94D0-F6D9A2CDE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1742" y="965874"/>
            <a:ext cx="4510557" cy="3603001"/>
          </a:xfrm>
        </p:spPr>
        <p:txBody>
          <a:bodyPr/>
          <a:lstStyle/>
          <a:p>
            <a:r>
              <a:rPr lang="en-US" dirty="0"/>
              <a:t>The OMRS is configured using an administration services JSON document.</a:t>
            </a:r>
          </a:p>
          <a:p>
            <a:r>
              <a:rPr lang="en-US" dirty="0"/>
              <a:t>The top if the document identifies the server.</a:t>
            </a:r>
          </a:p>
          <a:p>
            <a:r>
              <a:rPr lang="en-US" dirty="0"/>
              <a:t>Below that, there is the configuration parameters of the access services (OMAS) and repository services (OMRS).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B10BFF-95ED-9046-B608-CE3F671B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65" y="1175352"/>
            <a:ext cx="2628900" cy="2908300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85BBEE51-4F92-ED48-9929-3BB9963D49A0}"/>
              </a:ext>
            </a:extLst>
          </p:cNvPr>
          <p:cNvSpPr/>
          <p:nvPr/>
        </p:nvSpPr>
        <p:spPr>
          <a:xfrm>
            <a:off x="3782728" y="1443789"/>
            <a:ext cx="231007" cy="136678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89ED9-37EC-5941-A20A-6381D36E3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79314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6FD4-178A-9742-A364-A803B29D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Repository services configuration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6701-D9CA-7946-A91B-C439BD44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7878" y="965874"/>
            <a:ext cx="4154422" cy="3603001"/>
          </a:xfrm>
        </p:spPr>
        <p:txBody>
          <a:bodyPr/>
          <a:lstStyle/>
          <a:p>
            <a:r>
              <a:rPr lang="en-US" dirty="0"/>
              <a:t>The repository services configuration is divided into sections for each subsystem.</a:t>
            </a:r>
          </a:p>
          <a:p>
            <a:r>
              <a:rPr lang="en-US" dirty="0"/>
              <a:t>Inside each section, is the configuration for a subsystem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95E3F-0B84-E84E-A9D0-6F1EE76DA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965874"/>
            <a:ext cx="3835400" cy="39497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76586-323A-C248-A93A-5581707B73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7538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68FA8-459D-1B48-B913-DA7868D45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47"/>
          <a:stretch/>
        </p:blipFill>
        <p:spPr>
          <a:xfrm>
            <a:off x="5692409" y="513484"/>
            <a:ext cx="2523872" cy="42101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0DC8A3-40FD-B244-B064-A955B6A2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detail 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AB3449-6A2A-6C42-8D7A-EB02A78E6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5252328" cy="3603001"/>
          </a:xfrm>
        </p:spPr>
        <p:txBody>
          <a:bodyPr/>
          <a:lstStyle/>
          <a:p>
            <a:r>
              <a:rPr lang="en-US" dirty="0"/>
              <a:t>At this level of detail you can see the connectors for the different OMRS connectors</a:t>
            </a:r>
          </a:p>
          <a:p>
            <a:r>
              <a:rPr lang="en-US" dirty="0"/>
              <a:t>There are also the rules to control what metadata is shared:</a:t>
            </a:r>
          </a:p>
          <a:p>
            <a:pPr lvl="1"/>
            <a:r>
              <a:rPr lang="en-US" dirty="0"/>
              <a:t>Events to Save Rule</a:t>
            </a:r>
          </a:p>
          <a:p>
            <a:pPr lvl="1"/>
            <a:r>
              <a:rPr lang="en-US" dirty="0"/>
              <a:t>Events to Send Rule</a:t>
            </a:r>
          </a:p>
          <a:p>
            <a:pPr lvl="1"/>
            <a:r>
              <a:rPr lang="en-US" dirty="0"/>
              <a:t>Events to Process Rule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C1C88AB4-21CD-6B42-A17A-F0172855E271}"/>
              </a:ext>
            </a:extLst>
          </p:cNvPr>
          <p:cNvSpPr/>
          <p:nvPr/>
        </p:nvSpPr>
        <p:spPr>
          <a:xfrm>
            <a:off x="8431731" y="838858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5B8D0B3F-E0DA-7B47-819C-301186638235}"/>
              </a:ext>
            </a:extLst>
          </p:cNvPr>
          <p:cNvSpPr/>
          <p:nvPr/>
        </p:nvSpPr>
        <p:spPr>
          <a:xfrm>
            <a:off x="8428522" y="4441859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E406725A-5CF4-6E4A-A66D-2B582038C201}"/>
              </a:ext>
            </a:extLst>
          </p:cNvPr>
          <p:cNvSpPr/>
          <p:nvPr/>
        </p:nvSpPr>
        <p:spPr>
          <a:xfrm>
            <a:off x="8428522" y="1188740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2278EE06-CC3E-4949-AE5B-782557E5663B}"/>
              </a:ext>
            </a:extLst>
          </p:cNvPr>
          <p:cNvSpPr/>
          <p:nvPr/>
        </p:nvSpPr>
        <p:spPr>
          <a:xfrm>
            <a:off x="8428522" y="1919670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A0EE607C-B52F-4940-BF86-1339985DC12C}"/>
              </a:ext>
            </a:extLst>
          </p:cNvPr>
          <p:cNvSpPr/>
          <p:nvPr/>
        </p:nvSpPr>
        <p:spPr>
          <a:xfrm>
            <a:off x="8428522" y="2591502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3D595282-6722-D544-9960-AE98F7B8C675}"/>
              </a:ext>
            </a:extLst>
          </p:cNvPr>
          <p:cNvSpPr/>
          <p:nvPr/>
        </p:nvSpPr>
        <p:spPr>
          <a:xfrm>
            <a:off x="8428522" y="3381531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E42CE3D9-81FA-7A46-A672-34260677CED3}"/>
              </a:ext>
            </a:extLst>
          </p:cNvPr>
          <p:cNvSpPr/>
          <p:nvPr/>
        </p:nvSpPr>
        <p:spPr>
          <a:xfrm>
            <a:off x="8428522" y="1766412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100900B6-BCCE-D645-B5EB-37D3AA009F42}"/>
              </a:ext>
            </a:extLst>
          </p:cNvPr>
          <p:cNvSpPr/>
          <p:nvPr/>
        </p:nvSpPr>
        <p:spPr>
          <a:xfrm>
            <a:off x="8436547" y="3235546"/>
            <a:ext cx="400568" cy="127016"/>
          </a:xfrm>
          <a:prstGeom prst="lef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A7D2DF6-DD06-B544-9C2B-0888747425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35</a:t>
            </a:fld>
            <a:endParaRPr lang="en-US" sz="1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B3FE7E-1744-3843-A2FE-2F9654514C6D}"/>
              </a:ext>
            </a:extLst>
          </p:cNvPr>
          <p:cNvSpPr/>
          <p:nvPr/>
        </p:nvSpPr>
        <p:spPr>
          <a:xfrm>
            <a:off x="504391" y="424375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https://odpi.github.io/egeria/open-metadata-implementation/repository-services/docs/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58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1F9633-5F47-C84C-9631-ACED1FB726B3}"/>
              </a:ext>
            </a:extLst>
          </p:cNvPr>
          <p:cNvSpPr/>
          <p:nvPr/>
        </p:nvSpPr>
        <p:spPr>
          <a:xfrm>
            <a:off x="3676849" y="1250080"/>
            <a:ext cx="211156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Access</a:t>
            </a:r>
          </a:p>
          <a:p>
            <a:r>
              <a:rPr lang="en-US" dirty="0"/>
              <a:t>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D028-2492-4F47-8FBD-3A84CA64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Replication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F88C-E2F3-E04E-94A1-8FA19B99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Events to send</a:t>
            </a:r>
          </a:p>
          <a:p>
            <a:r>
              <a:rPr lang="en-US"/>
              <a:t>Events to process</a:t>
            </a:r>
          </a:p>
          <a:p>
            <a:r>
              <a:rPr lang="en-US"/>
              <a:t>Events to save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F44ACE-B278-8A42-80FC-9F99A1BC67CE}"/>
              </a:ext>
            </a:extLst>
          </p:cNvPr>
          <p:cNvSpPr/>
          <p:nvPr/>
        </p:nvSpPr>
        <p:spPr>
          <a:xfrm>
            <a:off x="3676851" y="2560320"/>
            <a:ext cx="2111561" cy="128016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/>
              <a:t>OMRS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983CAB-506A-9241-8A55-EA9CCE27F3E3}"/>
              </a:ext>
            </a:extLst>
          </p:cNvPr>
          <p:cNvCxnSpPr/>
          <p:nvPr/>
        </p:nvCxnSpPr>
        <p:spPr>
          <a:xfrm flipV="1">
            <a:off x="5409399" y="2271562"/>
            <a:ext cx="0" cy="43795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E6602EA-3068-5A49-9258-DAC94FEA5473}"/>
              </a:ext>
            </a:extLst>
          </p:cNvPr>
          <p:cNvCxnSpPr>
            <a:cxnSpLocks/>
          </p:cNvCxnSpPr>
          <p:nvPr/>
        </p:nvCxnSpPr>
        <p:spPr>
          <a:xfrm>
            <a:off x="5788412" y="3378470"/>
            <a:ext cx="56426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847CA6-C2CC-E243-AA57-EC1BE85E06C5}"/>
              </a:ext>
            </a:extLst>
          </p:cNvPr>
          <p:cNvCxnSpPr>
            <a:cxnSpLocks/>
          </p:cNvCxnSpPr>
          <p:nvPr/>
        </p:nvCxnSpPr>
        <p:spPr>
          <a:xfrm flipH="1">
            <a:off x="5769162" y="2947737"/>
            <a:ext cx="564261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n 8">
            <a:extLst>
              <a:ext uri="{FF2B5EF4-FFF2-40B4-BE49-F238E27FC236}">
                <a16:creationId xmlns:a16="http://schemas.microsoft.com/office/drawing/2014/main" id="{D46EE2C5-00DD-4642-88C4-0BDD55C51DCE}"/>
              </a:ext>
            </a:extLst>
          </p:cNvPr>
          <p:cNvSpPr/>
          <p:nvPr/>
        </p:nvSpPr>
        <p:spPr>
          <a:xfrm>
            <a:off x="4870384" y="4011329"/>
            <a:ext cx="539015" cy="319377"/>
          </a:xfrm>
          <a:prstGeom prst="ca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CD434C-CAF3-9440-A974-26CF16FC158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5139892" y="3147461"/>
            <a:ext cx="0" cy="94371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CF617-0745-4740-B8E8-18AEE8041F8C}"/>
              </a:ext>
            </a:extLst>
          </p:cNvPr>
          <p:cNvSpPr/>
          <p:nvPr/>
        </p:nvSpPr>
        <p:spPr>
          <a:xfrm>
            <a:off x="6352674" y="2560320"/>
            <a:ext cx="985406" cy="12801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OMRS Topic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3DCF2-7966-2640-AF06-24041C91FFF8}"/>
              </a:ext>
            </a:extLst>
          </p:cNvPr>
          <p:cNvSpPr txBox="1"/>
          <p:nvPr/>
        </p:nvSpPr>
        <p:spPr>
          <a:xfrm>
            <a:off x="5167436" y="3551722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8774A-F2EE-B341-B11D-BFB2C994E3FC}"/>
              </a:ext>
            </a:extLst>
          </p:cNvPr>
          <p:cNvSpPr txBox="1"/>
          <p:nvPr/>
        </p:nvSpPr>
        <p:spPr>
          <a:xfrm>
            <a:off x="4841507" y="2764737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B45C5-6872-7E45-8AD7-1F6A3BE068FF}"/>
              </a:ext>
            </a:extLst>
          </p:cNvPr>
          <p:cNvSpPr txBox="1"/>
          <p:nvPr/>
        </p:nvSpPr>
        <p:spPr>
          <a:xfrm>
            <a:off x="5771033" y="337606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33E9059B-2528-9B4A-B1BB-9C8B803B94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9131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server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AAD9-A45B-D74F-A65A-FFA26A428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first server to join the cohort issues a registration request and waits for others to join.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6" y="1751797"/>
            <a:ext cx="3198805" cy="298843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575198-3A67-5141-9601-F70F7C00F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821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Establishing contact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38A3-0A26-0B4C-A5CE-F3A2C2F8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another server joins the cohort they exchange registration information.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9" y="1746953"/>
            <a:ext cx="5769723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4FA325-3232-3B4F-BEE3-CD9C9F5FE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45332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Federated queries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0389-0CC5-4A45-8D22-C6C3F3DD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the registration is complete the cohort members can query each other.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6"/>
            <a:ext cx="5760091" cy="298993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42FB6E-4D28-1D4F-8982-145876FFF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51890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0207C-6B6D-5640-B8AD-7356E8B98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ING Information Architect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63245C-B350-8242-9065-366096A9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Nicpan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F1FF6-C7DB-E840-975F-17811E6835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</a:t>
            </a:fld>
            <a:endParaRPr lang="en-US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78A8D-2389-1E46-9960-421029F0E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5" r="28871"/>
          <a:stretch/>
        </p:blipFill>
        <p:spPr>
          <a:xfrm>
            <a:off x="6163358" y="2212163"/>
            <a:ext cx="1517601" cy="189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62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Caching metadata for availability and performance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E8FF4-BC4D-EB4A-A49A-A831749E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Metadata can also be replicated through the cohort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5"/>
            <a:ext cx="5760091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DEB62E-79EB-4340-8925-51A1B0B82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82863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Bootstrapping the OMRS</a:t>
            </a:r>
            <a:endParaRPr lang="en-GB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9AD36A7-0D71-3F4A-A25A-3ABC2D16D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 used of a member server issue queries for metadata the OMRS issues refresh events for any metadata that matches the “process” rule.</a:t>
            </a:r>
          </a:p>
          <a:p>
            <a:r>
              <a:rPr lang="en-US"/>
              <a:t>The owning server with the requested metadata sends a copy on the OMRS Topic.  Any other member can consume this.</a:t>
            </a:r>
            <a:endParaRPr lang="en-US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9C23564-20BB-BE43-B597-8B5712F0FD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5045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4569-40B6-F644-B0EF-835609125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word on metadata integrity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35E7C-49C9-994F-99A0-F94FA882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Home metadata collection is the only one who can edit</a:t>
            </a:r>
          </a:p>
          <a:p>
            <a:r>
              <a:rPr lang="en-US"/>
              <a:t>Every update (including undo and restore) increments the version number.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3D3286-8B3A-6D41-A617-A33B7F42EE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43177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18F81-BFB1-DD47-84D4-5BEC5C69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repository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FA44A-B5BC-B74C-8AC5-247B47CA2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OMRS supports both federated queries and replication of metadata.</a:t>
            </a:r>
          </a:p>
          <a:p>
            <a:r>
              <a:rPr lang="en-US" dirty="0"/>
              <a:t>It is domain agnostic</a:t>
            </a:r>
          </a:p>
          <a:p>
            <a:r>
              <a:rPr lang="en-US" dirty="0"/>
              <a:t>It supports a distributed graph model</a:t>
            </a:r>
          </a:p>
          <a:p>
            <a:r>
              <a:rPr lang="en-US" dirty="0"/>
              <a:t>Metadata servers join a cohort to share metadata.</a:t>
            </a:r>
          </a:p>
          <a:p>
            <a:r>
              <a:rPr lang="en-US" dirty="0"/>
              <a:t>The configuration of the metadata sharing is</a:t>
            </a:r>
          </a:p>
          <a:p>
            <a:pPr lvl="1"/>
            <a:r>
              <a:rPr lang="en-US" dirty="0"/>
              <a:t>Autonomic</a:t>
            </a:r>
          </a:p>
          <a:p>
            <a:pPr lvl="1"/>
            <a:r>
              <a:rPr lang="en-US" dirty="0"/>
              <a:t>Rule-driven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4B430E1-CE0F-FE4A-BD25-FB2E84887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562686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47578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403214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42026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95777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34589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4935970" y="1213821"/>
            <a:ext cx="1230313" cy="863600"/>
            <a:chOff x="5530107" y="3733058"/>
            <a:chExt cx="1229360" cy="863600"/>
          </a:xfrm>
        </p:grpSpPr>
        <p:sp>
          <p:nvSpPr>
            <p:cNvPr id="5" name="Rectangle 4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3618098" y="1218585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39233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53517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96447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69409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618633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98017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44009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97992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32908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75787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40884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42408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37645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80508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418608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47171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70992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424960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88454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932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6281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614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964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297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646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567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900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5249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583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88454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418610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428134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61471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96404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907558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905979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907567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904384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46460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3137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662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9963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345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96447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93279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9804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90033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37645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29697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32871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6431652" y="1250173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7100877" y="2054472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5" name="Group 174"/>
          <p:cNvGrpSpPr/>
          <p:nvPr/>
        </p:nvGrpSpPr>
        <p:grpSpPr>
          <a:xfrm>
            <a:off x="6521696" y="3401329"/>
            <a:ext cx="1160032" cy="929955"/>
            <a:chOff x="5454524" y="2009903"/>
            <a:chExt cx="1160032" cy="929955"/>
          </a:xfrm>
        </p:grpSpPr>
        <p:sp>
          <p:nvSpPr>
            <p:cNvPr id="176" name="Can 175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7" name="Multidocument 176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78" name="Straight Connector 177"/>
          <p:cNvCxnSpPr>
            <a:cxnSpLocks/>
            <a:stCxn id="176" idx="1"/>
            <a:endCxn id="201" idx="2"/>
          </p:cNvCxnSpPr>
          <p:nvPr/>
        </p:nvCxnSpPr>
        <p:spPr bwMode="auto">
          <a:xfrm flipH="1" flipV="1">
            <a:off x="7100880" y="234014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75837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69877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73927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72035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7060878" y="2270145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2" name="Straight Connector 201"/>
          <p:cNvCxnSpPr>
            <a:stCxn id="5" idx="2"/>
            <a:endCxn id="200" idx="0"/>
          </p:cNvCxnSpPr>
          <p:nvPr/>
        </p:nvCxnSpPr>
        <p:spPr bwMode="auto">
          <a:xfrm>
            <a:off x="5551119" y="2077421"/>
            <a:ext cx="2658" cy="19461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96471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93304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93296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5" y="2281301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C00000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 Metadata Management and Governance</a:t>
            </a:r>
            <a:endParaRPr lang="en-GB" dirty="0"/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35134"/>
            <a:ext cx="6830187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408766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ACBAD914-562D-8346-B451-C8F991E8FEE9}"/>
              </a:ext>
            </a:extLst>
          </p:cNvPr>
          <p:cNvSpPr txBox="1"/>
          <p:nvPr/>
        </p:nvSpPr>
        <p:spPr>
          <a:xfrm>
            <a:off x="3173726" y="4925568"/>
            <a:ext cx="27273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https://github.com/odpi/egeria</a:t>
            </a:r>
          </a:p>
        </p:txBody>
      </p:sp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E958F0E0-B8C9-E64C-8E75-8A8A6016E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55914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Metadata Access Service (OMAS) instance</a:t>
            </a:r>
            <a:endParaRPr lang="en-GB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9DB3FF62-18BD-CF49-B79A-977E29E9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57" y="863307"/>
            <a:ext cx="6058351" cy="40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FCB72-793B-634A-BFFF-7B731A1F2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05904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46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rId3" action="ppaction://hlinksldjump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4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rId3" action="ppaction://hlinksldjump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4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56723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4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86428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81393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2155047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26EA7-E337-BE4F-9877-58B796ADF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Governance Program OMAS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50CEE2-0AD7-AE47-9BFF-21C4F9D3A1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47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09ABF6-879C-F741-A526-303194B6BB3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1150" y="1114425"/>
            <a:ext cx="3635208" cy="3533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Interfaces</a:t>
            </a:r>
          </a:p>
          <a:p>
            <a:pPr lvl="1"/>
            <a:r>
              <a:rPr lang="en-US" dirty="0"/>
              <a:t>Governance Leadership</a:t>
            </a:r>
          </a:p>
          <a:p>
            <a:pPr lvl="1"/>
            <a:r>
              <a:rPr lang="en-US" i="1" dirty="0"/>
              <a:t>Governance Drivers</a:t>
            </a:r>
          </a:p>
          <a:p>
            <a:pPr lvl="1"/>
            <a:r>
              <a:rPr lang="en-US" i="1" dirty="0"/>
              <a:t>Governance Policy Making</a:t>
            </a:r>
          </a:p>
          <a:p>
            <a:pPr lvl="1"/>
            <a:r>
              <a:rPr lang="en-US" i="1" dirty="0"/>
              <a:t>Governance Specification</a:t>
            </a:r>
          </a:p>
          <a:p>
            <a:pPr lvl="1"/>
            <a:r>
              <a:rPr lang="en-US" i="1" dirty="0"/>
              <a:t>Governance Organization</a:t>
            </a:r>
          </a:p>
          <a:p>
            <a:pPr lvl="1"/>
            <a:r>
              <a:rPr lang="en-US" i="1" dirty="0"/>
              <a:t>Governance Rollout</a:t>
            </a:r>
          </a:p>
          <a:p>
            <a:pPr lvl="1"/>
            <a:r>
              <a:rPr lang="en-US" i="1" dirty="0"/>
              <a:t>Governance Review</a:t>
            </a:r>
          </a:p>
          <a:p>
            <a:pPr lvl="1"/>
            <a:r>
              <a:rPr lang="en-US" i="1" dirty="0"/>
              <a:t>Rights Management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14BF28-4621-C94D-9DD4-7883C88C7F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048055"/>
              </p:ext>
            </p:extLst>
          </p:nvPr>
        </p:nvGraphicFramePr>
        <p:xfrm>
          <a:off x="4851133" y="1540042"/>
          <a:ext cx="3356008" cy="2486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3747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Subject Area OMAS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79101F-7817-7C41-8FE1-F1CBA0268E17}"/>
              </a:ext>
            </a:extLst>
          </p:cNvPr>
          <p:cNvSpPr/>
          <p:nvPr/>
        </p:nvSpPr>
        <p:spPr>
          <a:xfrm>
            <a:off x="157217" y="834630"/>
            <a:ext cx="8759825" cy="21871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Business</a:t>
            </a:r>
          </a:p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metadata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D119F7-44AD-DA4E-97A3-369DD4C24131}"/>
              </a:ext>
            </a:extLst>
          </p:cNvPr>
          <p:cNvSpPr/>
          <p:nvPr/>
        </p:nvSpPr>
        <p:spPr>
          <a:xfrm>
            <a:off x="157163" y="3045646"/>
            <a:ext cx="8763000" cy="13168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Structural</a:t>
            </a:r>
          </a:p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metadata for</a:t>
            </a:r>
          </a:p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a data store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A24EEC-8434-F847-88C5-7ED9003B354E}"/>
              </a:ext>
            </a:extLst>
          </p:cNvPr>
          <p:cNvCxnSpPr/>
          <p:nvPr/>
        </p:nvCxnSpPr>
        <p:spPr bwMode="auto">
          <a:xfrm>
            <a:off x="1955800" y="3273029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6636FE6-10A9-A341-B4E2-E98D4A78E211}"/>
              </a:ext>
            </a:extLst>
          </p:cNvPr>
          <p:cNvCxnSpPr/>
          <p:nvPr/>
        </p:nvCxnSpPr>
        <p:spPr bwMode="auto">
          <a:xfrm>
            <a:off x="1958976" y="4176713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D1374D6-D4F4-B748-919A-BE7D6E8348FF}"/>
              </a:ext>
            </a:extLst>
          </p:cNvPr>
          <p:cNvSpPr/>
          <p:nvPr/>
        </p:nvSpPr>
        <p:spPr>
          <a:xfrm>
            <a:off x="1751013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 err="1">
                <a:solidFill>
                  <a:srgbClr val="1F497D"/>
                </a:solidFill>
                <a:latin typeface="Calibri"/>
                <a:cs typeface="Calibri"/>
              </a:rPr>
              <a:t>EmpName</a:t>
            </a:r>
            <a:endParaRPr lang="en-US" sz="1200" cap="small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0C8306-5DF2-8B47-8E3D-940FF0E7573C}"/>
              </a:ext>
            </a:extLst>
          </p:cNvPr>
          <p:cNvSpPr/>
          <p:nvPr/>
        </p:nvSpPr>
        <p:spPr>
          <a:xfrm>
            <a:off x="2725738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 err="1">
                <a:solidFill>
                  <a:srgbClr val="1F497D"/>
                </a:solidFill>
                <a:latin typeface="Calibri"/>
                <a:cs typeface="Calibri"/>
              </a:rPr>
              <a:t>EmpNo</a:t>
            </a:r>
            <a:endParaRPr lang="en-US" sz="1200" cap="small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4C985C-6CF2-E64A-A9C6-2A3C9651C780}"/>
              </a:ext>
            </a:extLst>
          </p:cNvPr>
          <p:cNvSpPr/>
          <p:nvPr/>
        </p:nvSpPr>
        <p:spPr>
          <a:xfrm>
            <a:off x="3698875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 err="1">
                <a:solidFill>
                  <a:srgbClr val="1F497D"/>
                </a:solidFill>
                <a:latin typeface="Calibri"/>
                <a:cs typeface="Calibri"/>
              </a:rPr>
              <a:t>JobCode</a:t>
            </a:r>
            <a:endParaRPr lang="en-US" sz="1200" cap="small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36C6357-9FE8-D14B-B53E-5747893F600C}"/>
              </a:ext>
            </a:extLst>
          </p:cNvPr>
          <p:cNvSpPr/>
          <p:nvPr/>
        </p:nvSpPr>
        <p:spPr>
          <a:xfrm>
            <a:off x="5932488" y="3268293"/>
            <a:ext cx="971550" cy="912019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200" cap="small" dirty="0">
                <a:solidFill>
                  <a:srgbClr val="1F497D"/>
                </a:solidFill>
                <a:latin typeface="Calibri"/>
                <a:cs typeface="Calibri"/>
              </a:rPr>
              <a:t>Salary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C00B24-749E-504C-B55E-6DA3B67DF4B0}"/>
              </a:ext>
            </a:extLst>
          </p:cNvPr>
          <p:cNvSpPr/>
          <p:nvPr/>
        </p:nvSpPr>
        <p:spPr>
          <a:xfrm rot="16200000">
            <a:off x="961839" y="3465451"/>
            <a:ext cx="1070372" cy="490317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cap="small" dirty="0">
                <a:solidFill>
                  <a:srgbClr val="1F497D"/>
                </a:solidFill>
                <a:latin typeface="Calibri"/>
                <a:cs typeface="Calibri"/>
              </a:rPr>
              <a:t>Employee Record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722414-BB7D-9043-B390-491FDE6F2C75}"/>
              </a:ext>
            </a:extLst>
          </p:cNvPr>
          <p:cNvSpPr txBox="1"/>
          <p:nvPr/>
        </p:nvSpPr>
        <p:spPr bwMode="auto">
          <a:xfrm>
            <a:off x="1066824" y="906093"/>
            <a:ext cx="9076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Employee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D53130-EA5E-DF45-A059-C7B82B44CEB4}"/>
              </a:ext>
            </a:extLst>
          </p:cNvPr>
          <p:cNvSpPr txBox="1"/>
          <p:nvPr/>
        </p:nvSpPr>
        <p:spPr bwMode="auto">
          <a:xfrm>
            <a:off x="4776810" y="1360911"/>
            <a:ext cx="1247457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Work Location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9670A5-89FB-B04E-80B0-14A428C4A0C3}"/>
              </a:ext>
            </a:extLst>
          </p:cNvPr>
          <p:cNvSpPr txBox="1"/>
          <p:nvPr/>
        </p:nvSpPr>
        <p:spPr bwMode="auto">
          <a:xfrm>
            <a:off x="6638926" y="2309839"/>
            <a:ext cx="1181734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Annual Salary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F089D7-1173-5840-BE56-68FBBEC2A995}"/>
              </a:ext>
            </a:extLst>
          </p:cNvPr>
          <p:cNvSpPr txBox="1"/>
          <p:nvPr/>
        </p:nvSpPr>
        <p:spPr bwMode="auto">
          <a:xfrm>
            <a:off x="3797302" y="2024089"/>
            <a:ext cx="793807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Job Title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279C44-BC80-1E4C-A704-8B05032B3563}"/>
              </a:ext>
            </a:extLst>
          </p:cNvPr>
          <p:cNvSpPr txBox="1"/>
          <p:nvPr/>
        </p:nvSpPr>
        <p:spPr bwMode="auto">
          <a:xfrm>
            <a:off x="2397147" y="2256261"/>
            <a:ext cx="1087157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Employee Id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7F50B7-A61F-474B-A0FC-A7FE1F2C1AAD}"/>
              </a:ext>
            </a:extLst>
          </p:cNvPr>
          <p:cNvSpPr txBox="1"/>
          <p:nvPr/>
        </p:nvSpPr>
        <p:spPr bwMode="auto">
          <a:xfrm>
            <a:off x="825506" y="2440809"/>
            <a:ext cx="1382110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Employee Name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4F4A43-DD2F-4541-933C-BAA7FBC9B19C}"/>
              </a:ext>
            </a:extLst>
          </p:cNvPr>
          <p:cNvSpPr txBox="1"/>
          <p:nvPr/>
        </p:nvSpPr>
        <p:spPr bwMode="auto">
          <a:xfrm>
            <a:off x="7292984" y="1683570"/>
            <a:ext cx="1348446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Hourly Pay Rate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31F866D-5FCF-4245-8377-37C8F97335E9}"/>
              </a:ext>
            </a:extLst>
          </p:cNvPr>
          <p:cNvSpPr txBox="1"/>
          <p:nvPr/>
        </p:nvSpPr>
        <p:spPr bwMode="auto">
          <a:xfrm>
            <a:off x="506415" y="1814539"/>
            <a:ext cx="84350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Manager</a:t>
            </a: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FE3C9F0C-F95B-A14C-A840-FFC2DC032416}"/>
              </a:ext>
            </a:extLst>
          </p:cNvPr>
          <p:cNvCxnSpPr>
            <a:stCxn id="43" idx="2"/>
            <a:endCxn id="47" idx="1"/>
          </p:cNvCxnSpPr>
          <p:nvPr/>
        </p:nvCxnSpPr>
        <p:spPr bwMode="auto">
          <a:xfrm rot="16200000" flipH="1">
            <a:off x="1360751" y="1373754"/>
            <a:ext cx="1196280" cy="876512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AF262A8F-340B-4047-81BA-62862FCB9C91}"/>
              </a:ext>
            </a:extLst>
          </p:cNvPr>
          <p:cNvCxnSpPr>
            <a:stCxn id="43" idx="2"/>
            <a:endCxn id="48" idx="0"/>
          </p:cNvCxnSpPr>
          <p:nvPr/>
        </p:nvCxnSpPr>
        <p:spPr bwMode="auto">
          <a:xfrm rot="5400000">
            <a:off x="905129" y="1825302"/>
            <a:ext cx="1226939" cy="4074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895F5CC4-ACB6-5640-99B1-5A3E34EC3BE1}"/>
              </a:ext>
            </a:extLst>
          </p:cNvPr>
          <p:cNvCxnSpPr>
            <a:stCxn id="43" idx="2"/>
            <a:endCxn id="44" idx="1"/>
          </p:cNvCxnSpPr>
          <p:nvPr/>
        </p:nvCxnSpPr>
        <p:spPr bwMode="auto">
          <a:xfrm rot="16200000" flipH="1">
            <a:off x="2998257" y="-263753"/>
            <a:ext cx="300930" cy="3256175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2F049F5F-3E8C-AC43-A771-636F01CF470F}"/>
              </a:ext>
            </a:extLst>
          </p:cNvPr>
          <p:cNvCxnSpPr>
            <a:stCxn id="43" idx="2"/>
            <a:endCxn id="46" idx="1"/>
          </p:cNvCxnSpPr>
          <p:nvPr/>
        </p:nvCxnSpPr>
        <p:spPr bwMode="auto">
          <a:xfrm rot="16200000" flipH="1">
            <a:off x="2176914" y="557590"/>
            <a:ext cx="964108" cy="2276667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E90B661-987C-CD4B-BC4F-4A2637FB8B20}"/>
              </a:ext>
            </a:extLst>
          </p:cNvPr>
          <p:cNvCxnSpPr>
            <a:stCxn id="43" idx="2"/>
            <a:endCxn id="50" idx="0"/>
          </p:cNvCxnSpPr>
          <p:nvPr/>
        </p:nvCxnSpPr>
        <p:spPr bwMode="auto">
          <a:xfrm rot="5400000">
            <a:off x="924067" y="1217970"/>
            <a:ext cx="600669" cy="592469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0E68A4F-AD5F-2E45-8F95-14E4940AE415}"/>
              </a:ext>
            </a:extLst>
          </p:cNvPr>
          <p:cNvSpPr txBox="1"/>
          <p:nvPr/>
        </p:nvSpPr>
        <p:spPr bwMode="auto">
          <a:xfrm>
            <a:off x="5002215" y="1740720"/>
            <a:ext cx="160172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Compensation Plan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6BF13635-00EA-1F4A-95AA-DFC641E2A53D}"/>
              </a:ext>
            </a:extLst>
          </p:cNvPr>
          <p:cNvCxnSpPr>
            <a:stCxn id="43" idx="2"/>
            <a:endCxn id="56" idx="1"/>
          </p:cNvCxnSpPr>
          <p:nvPr/>
        </p:nvCxnSpPr>
        <p:spPr bwMode="auto">
          <a:xfrm rot="16200000" flipH="1">
            <a:off x="2921056" y="-186551"/>
            <a:ext cx="680739" cy="3481580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02DD05F1-1F18-FE4A-9E2A-C38D73A744CB}"/>
              </a:ext>
            </a:extLst>
          </p:cNvPr>
          <p:cNvCxnSpPr>
            <a:stCxn id="49" idx="1"/>
            <a:endCxn id="56" idx="2"/>
          </p:cNvCxnSpPr>
          <p:nvPr/>
        </p:nvCxnSpPr>
        <p:spPr bwMode="auto">
          <a:xfrm rot="10800000" flipV="1">
            <a:off x="5803076" y="1837459"/>
            <a:ext cx="1489908" cy="211038"/>
          </a:xfrm>
          <a:prstGeom prst="curvedConnector4">
            <a:avLst>
              <a:gd name="adj1" fmla="val 23124"/>
              <a:gd name="adj2" fmla="val 20832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4498187E-629A-424B-9A11-AA52392DBFF3}"/>
              </a:ext>
            </a:extLst>
          </p:cNvPr>
          <p:cNvCxnSpPr>
            <a:stCxn id="45" idx="1"/>
            <a:endCxn id="56" idx="2"/>
          </p:cNvCxnSpPr>
          <p:nvPr/>
        </p:nvCxnSpPr>
        <p:spPr bwMode="auto">
          <a:xfrm rot="10800000">
            <a:off x="5803076" y="2048498"/>
            <a:ext cx="835850" cy="415231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Curved Connector 70">
            <a:extLst>
              <a:ext uri="{FF2B5EF4-FFF2-40B4-BE49-F238E27FC236}">
                <a16:creationId xmlns:a16="http://schemas.microsoft.com/office/drawing/2014/main" id="{F735BFD6-34F5-0F48-BA8F-EF8009234224}"/>
              </a:ext>
            </a:extLst>
          </p:cNvPr>
          <p:cNvCxnSpPr>
            <a:stCxn id="46" idx="2"/>
            <a:endCxn id="40" idx="0"/>
          </p:cNvCxnSpPr>
          <p:nvPr/>
        </p:nvCxnSpPr>
        <p:spPr bwMode="auto">
          <a:xfrm rot="5400000">
            <a:off x="3721215" y="2795301"/>
            <a:ext cx="936427" cy="9556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Curved Connector 70">
            <a:extLst>
              <a:ext uri="{FF2B5EF4-FFF2-40B4-BE49-F238E27FC236}">
                <a16:creationId xmlns:a16="http://schemas.microsoft.com/office/drawing/2014/main" id="{7E305B77-F538-9F45-A782-748C5CA5EE26}"/>
              </a:ext>
            </a:extLst>
          </p:cNvPr>
          <p:cNvCxnSpPr>
            <a:stCxn id="48" idx="2"/>
            <a:endCxn id="38" idx="0"/>
          </p:cNvCxnSpPr>
          <p:nvPr/>
        </p:nvCxnSpPr>
        <p:spPr bwMode="auto">
          <a:xfrm rot="16200000" flipH="1">
            <a:off x="1616821" y="2648325"/>
            <a:ext cx="519707" cy="72022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Curved Connector 70">
            <a:extLst>
              <a:ext uri="{FF2B5EF4-FFF2-40B4-BE49-F238E27FC236}">
                <a16:creationId xmlns:a16="http://schemas.microsoft.com/office/drawing/2014/main" id="{7E8EAA1B-DA67-1646-8380-4B27E5CC1C46}"/>
              </a:ext>
            </a:extLst>
          </p:cNvPr>
          <p:cNvCxnSpPr>
            <a:stCxn id="47" idx="2"/>
            <a:endCxn id="39" idx="0"/>
          </p:cNvCxnSpPr>
          <p:nvPr/>
        </p:nvCxnSpPr>
        <p:spPr bwMode="auto">
          <a:xfrm rot="16200000" flipH="1">
            <a:off x="2723992" y="2780771"/>
            <a:ext cx="704255" cy="27078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Curved Connector 70">
            <a:extLst>
              <a:ext uri="{FF2B5EF4-FFF2-40B4-BE49-F238E27FC236}">
                <a16:creationId xmlns:a16="http://schemas.microsoft.com/office/drawing/2014/main" id="{A645A338-668B-0D4B-BD6E-B494F3282784}"/>
              </a:ext>
            </a:extLst>
          </p:cNvPr>
          <p:cNvCxnSpPr>
            <a:stCxn id="45" idx="2"/>
            <a:endCxn id="41" idx="0"/>
          </p:cNvCxnSpPr>
          <p:nvPr/>
        </p:nvCxnSpPr>
        <p:spPr bwMode="auto">
          <a:xfrm rot="5400000">
            <a:off x="6498690" y="2537189"/>
            <a:ext cx="650677" cy="811530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F47A0DE-13ED-0649-A00A-0B99FF33F14B}"/>
              </a:ext>
            </a:extLst>
          </p:cNvPr>
          <p:cNvSpPr txBox="1"/>
          <p:nvPr/>
        </p:nvSpPr>
        <p:spPr bwMode="auto">
          <a:xfrm>
            <a:off x="3951340" y="1222800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223FFB4-B245-A441-9710-D5E3222105A2}"/>
              </a:ext>
            </a:extLst>
          </p:cNvPr>
          <p:cNvSpPr txBox="1"/>
          <p:nvPr/>
        </p:nvSpPr>
        <p:spPr bwMode="auto">
          <a:xfrm>
            <a:off x="4165654" y="1607370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6F4D56-8059-704B-83A3-B5F21F73F078}"/>
              </a:ext>
            </a:extLst>
          </p:cNvPr>
          <p:cNvSpPr txBox="1"/>
          <p:nvPr/>
        </p:nvSpPr>
        <p:spPr bwMode="auto">
          <a:xfrm>
            <a:off x="3127380" y="1899075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867C74-9956-F249-8582-0110D72FB2CD}"/>
              </a:ext>
            </a:extLst>
          </p:cNvPr>
          <p:cNvSpPr txBox="1"/>
          <p:nvPr/>
        </p:nvSpPr>
        <p:spPr bwMode="auto">
          <a:xfrm>
            <a:off x="1982799" y="2051475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36B2ADA-8805-1D47-ABF7-52E8FBF14349}"/>
              </a:ext>
            </a:extLst>
          </p:cNvPr>
          <p:cNvSpPr txBox="1"/>
          <p:nvPr/>
        </p:nvSpPr>
        <p:spPr bwMode="auto">
          <a:xfrm>
            <a:off x="884251" y="2157439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2CF576-C82F-B04C-A34D-FA0A333C9F62}"/>
              </a:ext>
            </a:extLst>
          </p:cNvPr>
          <p:cNvSpPr txBox="1"/>
          <p:nvPr/>
        </p:nvSpPr>
        <p:spPr bwMode="auto">
          <a:xfrm>
            <a:off x="368302" y="1499025"/>
            <a:ext cx="64152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HAS-A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7F1065-DE1F-4448-B8EF-9A1D538A5048}"/>
              </a:ext>
            </a:extLst>
          </p:cNvPr>
          <p:cNvSpPr txBox="1"/>
          <p:nvPr/>
        </p:nvSpPr>
        <p:spPr bwMode="auto">
          <a:xfrm>
            <a:off x="5400675" y="2075286"/>
            <a:ext cx="47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IS-A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8715E8-0FAD-2945-A21C-6CB873FD25E5}"/>
              </a:ext>
            </a:extLst>
          </p:cNvPr>
          <p:cNvSpPr txBox="1"/>
          <p:nvPr/>
        </p:nvSpPr>
        <p:spPr bwMode="auto">
          <a:xfrm>
            <a:off x="6022976" y="1988584"/>
            <a:ext cx="47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IS-A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9974EB-7327-A740-B092-20132C974A90}"/>
              </a:ext>
            </a:extLst>
          </p:cNvPr>
          <p:cNvSpPr txBox="1"/>
          <p:nvPr/>
        </p:nvSpPr>
        <p:spPr bwMode="auto">
          <a:xfrm>
            <a:off x="6599267" y="1009677"/>
            <a:ext cx="837089" cy="307777"/>
          </a:xfrm>
          <a:prstGeom prst="rect">
            <a:avLst/>
          </a:prstGeom>
          <a:solidFill>
            <a:srgbClr val="FFC000"/>
          </a:solidFill>
          <a:ln w="38100" cmpd="sng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pitchFamily="-1" charset="0"/>
              </a:rPr>
              <a:t>Sensitive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51F8DB7-BF72-1949-B16A-226FBB1B31DA}"/>
              </a:ext>
            </a:extLst>
          </p:cNvPr>
          <p:cNvCxnSpPr>
            <a:stCxn id="72" idx="2"/>
          </p:cNvCxnSpPr>
          <p:nvPr/>
        </p:nvCxnSpPr>
        <p:spPr bwMode="auto">
          <a:xfrm flipH="1">
            <a:off x="6459568" y="1317454"/>
            <a:ext cx="558244" cy="423266"/>
          </a:xfrm>
          <a:prstGeom prst="straightConnector1">
            <a:avLst/>
          </a:prstGeom>
          <a:solidFill>
            <a:srgbClr val="CC99FF"/>
          </a:solidFill>
          <a:ln w="57150" cap="flat" cmpd="sng" algn="ctr">
            <a:solidFill>
              <a:srgbClr val="984807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Curved Connector 73">
            <a:extLst>
              <a:ext uri="{FF2B5EF4-FFF2-40B4-BE49-F238E27FC236}">
                <a16:creationId xmlns:a16="http://schemas.microsoft.com/office/drawing/2014/main" id="{D3400AF4-27D9-AE4E-B03C-9F298BD50EBA}"/>
              </a:ext>
            </a:extLst>
          </p:cNvPr>
          <p:cNvCxnSpPr>
            <a:stCxn id="50" idx="1"/>
            <a:endCxn id="43" idx="1"/>
          </p:cNvCxnSpPr>
          <p:nvPr/>
        </p:nvCxnSpPr>
        <p:spPr bwMode="auto">
          <a:xfrm rot="10800000" flipH="1">
            <a:off x="506414" y="1059982"/>
            <a:ext cx="560409" cy="908446"/>
          </a:xfrm>
          <a:prstGeom prst="curvedConnector3">
            <a:avLst>
              <a:gd name="adj1" fmla="val -4079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E615B87-77F3-5C4E-968B-3850C6FDCEEB}"/>
              </a:ext>
            </a:extLst>
          </p:cNvPr>
          <p:cNvSpPr txBox="1"/>
          <p:nvPr/>
        </p:nvSpPr>
        <p:spPr bwMode="auto">
          <a:xfrm>
            <a:off x="222251" y="919189"/>
            <a:ext cx="470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itchFamily="-1" charset="0"/>
              </a:rPr>
              <a:t>IS-A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B9E4BB-8B4C-9549-A311-2A4322948482}"/>
              </a:ext>
            </a:extLst>
          </p:cNvPr>
          <p:cNvSpPr/>
          <p:nvPr/>
        </p:nvSpPr>
        <p:spPr>
          <a:xfrm>
            <a:off x="152400" y="4374358"/>
            <a:ext cx="8764588" cy="48220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>
              <a:defRPr/>
            </a:pPr>
            <a:r>
              <a:rPr lang="en-US" sz="1600" b="1" dirty="0">
                <a:solidFill>
                  <a:schemeClr val="tx2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77" name="TextBox 1">
            <a:extLst>
              <a:ext uri="{FF2B5EF4-FFF2-40B4-BE49-F238E27FC236}">
                <a16:creationId xmlns:a16="http://schemas.microsoft.com/office/drawing/2014/main" id="{D97D00E7-451A-9843-BB9A-97D7595B61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5" y="4598220"/>
            <a:ext cx="89450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bg1"/>
                </a:solidFill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B388EE6-D2C2-A245-B787-1D6700F2F65C}"/>
              </a:ext>
            </a:extLst>
          </p:cNvPr>
          <p:cNvCxnSpPr/>
          <p:nvPr/>
        </p:nvCxnSpPr>
        <p:spPr bwMode="auto">
          <a:xfrm flipH="1">
            <a:off x="1427184" y="4174331"/>
            <a:ext cx="312737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EDBEF6-980E-DB43-A3A8-123A6993B018}"/>
              </a:ext>
            </a:extLst>
          </p:cNvPr>
          <p:cNvCxnSpPr/>
          <p:nvPr/>
        </p:nvCxnSpPr>
        <p:spPr bwMode="auto">
          <a:xfrm flipH="1">
            <a:off x="2492396" y="4174358"/>
            <a:ext cx="219075" cy="52982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2BE8CB6-0900-4447-800F-5C29F55683BD}"/>
              </a:ext>
            </a:extLst>
          </p:cNvPr>
          <p:cNvCxnSpPr/>
          <p:nvPr/>
        </p:nvCxnSpPr>
        <p:spPr bwMode="auto">
          <a:xfrm flipH="1">
            <a:off x="3135313" y="4182667"/>
            <a:ext cx="544512" cy="5095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7D00ED0-8375-5840-BB7F-F6FF478595DD}"/>
              </a:ext>
            </a:extLst>
          </p:cNvPr>
          <p:cNvCxnSpPr/>
          <p:nvPr/>
        </p:nvCxnSpPr>
        <p:spPr bwMode="auto">
          <a:xfrm flipH="1">
            <a:off x="3575050" y="4174331"/>
            <a:ext cx="1081088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A331603-2B65-7E4F-973C-6761522174C6}"/>
              </a:ext>
            </a:extLst>
          </p:cNvPr>
          <p:cNvCxnSpPr/>
          <p:nvPr/>
        </p:nvCxnSpPr>
        <p:spPr bwMode="auto">
          <a:xfrm>
            <a:off x="5942013" y="4174333"/>
            <a:ext cx="266700" cy="51792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AD6F270-8096-184F-AC65-012CBAAA7CCF}"/>
              </a:ext>
            </a:extLst>
          </p:cNvPr>
          <p:cNvCxnSpPr/>
          <p:nvPr/>
        </p:nvCxnSpPr>
        <p:spPr bwMode="auto">
          <a:xfrm flipH="1">
            <a:off x="6710392" y="4171951"/>
            <a:ext cx="168275" cy="52030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A92760-856E-3143-A8F9-7DDDA26B96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5927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6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 animBg="1"/>
      <p:bldP spid="7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Information View OMAS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5FB338-E326-EF48-819D-9F9DDE805C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49</a:t>
            </a:fld>
            <a:endParaRPr lang="en-US" sz="100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C5238B-8064-A743-97D9-FB267EEAC02A}"/>
              </a:ext>
            </a:extLst>
          </p:cNvPr>
          <p:cNvSpPr/>
          <p:nvPr/>
        </p:nvSpPr>
        <p:spPr>
          <a:xfrm>
            <a:off x="3877270" y="2293143"/>
            <a:ext cx="1403747" cy="9858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Virtualizer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05CCCD-F58D-2F41-A85D-094207BC0861}"/>
              </a:ext>
            </a:extLst>
          </p:cNvPr>
          <p:cNvSpPr/>
          <p:nvPr/>
        </p:nvSpPr>
        <p:spPr>
          <a:xfrm>
            <a:off x="946190" y="2293143"/>
            <a:ext cx="1403747" cy="9858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Data Virtualization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Gaian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61E3D0-C9C3-9C45-B573-D7C9F9471111}"/>
              </a:ext>
            </a:extLst>
          </p:cNvPr>
          <p:cNvSpPr/>
          <p:nvPr/>
        </p:nvSpPr>
        <p:spPr>
          <a:xfrm>
            <a:off x="7058081" y="2271711"/>
            <a:ext cx="1403747" cy="98583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Information View OMAS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5B702D-898A-5147-9E47-350B8BED5FB3}"/>
              </a:ext>
            </a:extLst>
          </p:cNvPr>
          <p:cNvSpPr/>
          <p:nvPr/>
        </p:nvSpPr>
        <p:spPr>
          <a:xfrm>
            <a:off x="5984769" y="2082401"/>
            <a:ext cx="705408" cy="4214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Out Topic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26CE72B-79A7-4947-B46C-3CF99FCAC023}"/>
              </a:ext>
            </a:extLst>
          </p:cNvPr>
          <p:cNvSpPr/>
          <p:nvPr/>
        </p:nvSpPr>
        <p:spPr>
          <a:xfrm>
            <a:off x="5984769" y="3068239"/>
            <a:ext cx="705408" cy="42148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 Topic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5DC88-B38C-1D41-9823-A6E6F7E22EF6}"/>
              </a:ext>
            </a:extLst>
          </p:cNvPr>
          <p:cNvCxnSpPr>
            <a:stCxn id="5" idx="1"/>
            <a:endCxn id="6" idx="3"/>
          </p:cNvCxnSpPr>
          <p:nvPr/>
        </p:nvCxnSpPr>
        <p:spPr>
          <a:xfrm flipH="1" flipV="1">
            <a:off x="6690178" y="2293143"/>
            <a:ext cx="367903" cy="471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28E41F-516E-C64C-A929-EF7008AAB76C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6690178" y="2764630"/>
            <a:ext cx="367903" cy="51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22C96D-0CF6-114F-A9E6-5054577AAB0D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V="1">
            <a:off x="5281017" y="2293143"/>
            <a:ext cx="703752" cy="49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2B7A1E-E493-E446-A9A0-E282718AC007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>
            <a:off x="5281017" y="2786062"/>
            <a:ext cx="703752" cy="49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3F9A8D-561B-9E45-AE22-AF90E0502396}"/>
              </a:ext>
            </a:extLst>
          </p:cNvPr>
          <p:cNvCxnSpPr>
            <a:stCxn id="2" idx="1"/>
            <a:endCxn id="4" idx="3"/>
          </p:cNvCxnSpPr>
          <p:nvPr/>
        </p:nvCxnSpPr>
        <p:spPr>
          <a:xfrm flipH="1">
            <a:off x="2349937" y="2786062"/>
            <a:ext cx="15273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D8C5E75-9330-564D-A52F-6DB8FFA04417}"/>
              </a:ext>
            </a:extLst>
          </p:cNvPr>
          <p:cNvSpPr txBox="1"/>
          <p:nvPr/>
        </p:nvSpPr>
        <p:spPr>
          <a:xfrm>
            <a:off x="2430658" y="2760717"/>
            <a:ext cx="129659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Logical Tables </a:t>
            </a:r>
          </a:p>
          <a:p>
            <a:endParaRPr lang="en-US" sz="1050" b="1" dirty="0"/>
          </a:p>
          <a:p>
            <a:r>
              <a:rPr lang="en-US" sz="1050" dirty="0"/>
              <a:t>Technical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9DDFF5-E565-5048-ACBB-ACCBF32BC753}"/>
              </a:ext>
            </a:extLst>
          </p:cNvPr>
          <p:cNvSpPr txBox="1"/>
          <p:nvPr/>
        </p:nvSpPr>
        <p:spPr>
          <a:xfrm>
            <a:off x="3930848" y="3489722"/>
            <a:ext cx="1296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Mapping Logic</a:t>
            </a:r>
          </a:p>
          <a:p>
            <a:endParaRPr lang="en-US" sz="105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FD785C-2DDC-C249-B906-3A9C422AF979}"/>
              </a:ext>
            </a:extLst>
          </p:cNvPr>
          <p:cNvGrpSpPr/>
          <p:nvPr/>
        </p:nvGrpSpPr>
        <p:grpSpPr>
          <a:xfrm>
            <a:off x="937617" y="3686174"/>
            <a:ext cx="394484" cy="410321"/>
            <a:chOff x="5454524" y="2009903"/>
            <a:chExt cx="1160032" cy="929955"/>
          </a:xfrm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8D603E1F-D637-1444-AE12-E81B50D316EC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Multidocument 23">
              <a:extLst>
                <a:ext uri="{FF2B5EF4-FFF2-40B4-BE49-F238E27FC236}">
                  <a16:creationId xmlns:a16="http://schemas.microsoft.com/office/drawing/2014/main" id="{8631A216-C3D4-2649-BEFD-7FA92340628A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FAA39D-235E-244B-8B22-D77EE8124820}"/>
              </a:ext>
            </a:extLst>
          </p:cNvPr>
          <p:cNvGrpSpPr/>
          <p:nvPr/>
        </p:nvGrpSpPr>
        <p:grpSpPr>
          <a:xfrm>
            <a:off x="1929542" y="3686174"/>
            <a:ext cx="394484" cy="410321"/>
            <a:chOff x="5454524" y="2009903"/>
            <a:chExt cx="1160032" cy="929955"/>
          </a:xfrm>
        </p:grpSpPr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39C16B84-03B5-1E4D-B446-C541C458C4E7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9" name="Multidocument 28">
              <a:extLst>
                <a:ext uri="{FF2B5EF4-FFF2-40B4-BE49-F238E27FC236}">
                  <a16:creationId xmlns:a16="http://schemas.microsoft.com/office/drawing/2014/main" id="{544DD1F4-2A6C-484A-88CF-340743B1F46D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72C356-091D-3848-A999-B073A24316B6}"/>
              </a:ext>
            </a:extLst>
          </p:cNvPr>
          <p:cNvGrpSpPr/>
          <p:nvPr/>
        </p:nvGrpSpPr>
        <p:grpSpPr>
          <a:xfrm>
            <a:off x="1441032" y="3686174"/>
            <a:ext cx="394484" cy="410321"/>
            <a:chOff x="5454524" y="2009903"/>
            <a:chExt cx="1160032" cy="929955"/>
          </a:xfrm>
        </p:grpSpPr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C3EAC072-165B-C04E-A70C-A052170F8C36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32" name="Multidocument 31">
              <a:extLst>
                <a:ext uri="{FF2B5EF4-FFF2-40B4-BE49-F238E27FC236}">
                  <a16:creationId xmlns:a16="http://schemas.microsoft.com/office/drawing/2014/main" id="{C9F0E3D2-535B-C54D-8E35-9789B0E24A25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DBAB25-2AD6-9C41-9FCC-E03234F1B6D4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flipH="1">
            <a:off x="1134859" y="3278981"/>
            <a:ext cx="513205" cy="40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72F19D-18BE-B644-88FE-C24861BA7990}"/>
              </a:ext>
            </a:extLst>
          </p:cNvPr>
          <p:cNvCxnSpPr>
            <a:stCxn id="4" idx="2"/>
            <a:endCxn id="31" idx="1"/>
          </p:cNvCxnSpPr>
          <p:nvPr/>
        </p:nvCxnSpPr>
        <p:spPr>
          <a:xfrm flipH="1">
            <a:off x="1638274" y="3278981"/>
            <a:ext cx="9789" cy="40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83A373-3AFD-054E-AE57-D50F9C014A2C}"/>
              </a:ext>
            </a:extLst>
          </p:cNvPr>
          <p:cNvCxnSpPr>
            <a:stCxn id="4" idx="2"/>
            <a:endCxn id="28" idx="1"/>
          </p:cNvCxnSpPr>
          <p:nvPr/>
        </p:nvCxnSpPr>
        <p:spPr>
          <a:xfrm>
            <a:off x="1648063" y="3278981"/>
            <a:ext cx="478721" cy="40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27668">
            <a:extLst>
              <a:ext uri="{FF2B5EF4-FFF2-40B4-BE49-F238E27FC236}">
                <a16:creationId xmlns:a16="http://schemas.microsoft.com/office/drawing/2014/main" id="{A9F739AC-B897-4C4B-8018-A3EC72A3F1C4}"/>
              </a:ext>
            </a:extLst>
          </p:cNvPr>
          <p:cNvGrpSpPr>
            <a:grpSpLocks/>
          </p:cNvGrpSpPr>
          <p:nvPr/>
        </p:nvGrpSpPr>
        <p:grpSpPr bwMode="auto">
          <a:xfrm>
            <a:off x="505249" y="1206733"/>
            <a:ext cx="735142" cy="558803"/>
            <a:chOff x="640045" y="3157538"/>
            <a:chExt cx="1228725" cy="86360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34FD91F-17C5-1A48-B394-F2B65540EC5D}"/>
                </a:ext>
              </a:extLst>
            </p:cNvPr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A948C0C-F8C5-734C-8762-BBBA96DEE926}"/>
                </a:ext>
              </a:extLst>
            </p:cNvPr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0272796-3F3A-FC40-9165-3C137C36F646}"/>
                </a:ext>
              </a:extLst>
            </p:cNvPr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27C7846-9CFF-1D4B-A13C-23F3306F9BF3}"/>
                </a:ext>
              </a:extLst>
            </p:cNvPr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0403808-A1A5-3945-8A43-88A57B468ACC}"/>
                </a:ext>
              </a:extLst>
            </p:cNvPr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B88E3A0-82BD-C04B-BA52-5A1966A991F3}"/>
                </a:ext>
              </a:extLst>
            </p:cNvPr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105C4A7-F7A1-DE42-85A2-A480B0BA5542}"/>
                </a:ext>
              </a:extLst>
            </p:cNvPr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68C7E02-7176-1D46-833E-D442B28FCBF7}"/>
                </a:ext>
              </a:extLst>
            </p:cNvPr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B10C46EC-C9C0-6143-BA52-F34AAD30E88C}"/>
                </a:ext>
              </a:extLst>
            </p:cNvPr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701C995-D4B8-3240-94C8-C147141F0357}"/>
                </a:ext>
              </a:extLst>
            </p:cNvPr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B66EB660-02CC-5446-96FC-E94F0F94E22E}"/>
                </a:ext>
              </a:extLst>
            </p:cNvPr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362B9EC8-7DEC-F54F-817B-8287DA135E3D}"/>
                </a:ext>
              </a:extLst>
            </p:cNvPr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4E8FD085-05B5-2C45-B728-DCE5FEBD1D55}"/>
                </a:ext>
              </a:extLst>
            </p:cNvPr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FC2CA73-9FFF-F24A-A5C7-5625887BCB94}"/>
                </a:ext>
              </a:extLst>
            </p:cNvPr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24" name="Group 294">
              <a:extLst>
                <a:ext uri="{FF2B5EF4-FFF2-40B4-BE49-F238E27FC236}">
                  <a16:creationId xmlns:a16="http://schemas.microsoft.com/office/drawing/2014/main" id="{F0597101-C9B4-604C-AE67-6CB5F46BD8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633C15B-3980-A845-9BAA-AA6720D3FF86}"/>
                  </a:ext>
                </a:extLst>
              </p:cNvPr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4B1F1F5-F165-664D-88FA-AD076BF12DF2}"/>
                  </a:ext>
                </a:extLst>
              </p:cNvPr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37BC58-6289-594E-ACFB-2F054495B1A0}"/>
                  </a:ext>
                </a:extLst>
              </p:cNvPr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FCA06AD-130E-FD46-9E9A-064207A5130A}"/>
                  </a:ext>
                </a:extLst>
              </p:cNvPr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C909F5ED-A9C5-D54D-BAA9-448FC567C987}"/>
                  </a:ext>
                </a:extLst>
              </p:cNvPr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C2864FCF-4F5C-484D-82DE-709EEA46F73E}"/>
                  </a:ext>
                </a:extLst>
              </p:cNvPr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1D814587-BA39-964F-AD38-0FCE4DB03369}"/>
                  </a:ext>
                </a:extLst>
              </p:cNvPr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32" name="Group 27669">
            <a:extLst>
              <a:ext uri="{FF2B5EF4-FFF2-40B4-BE49-F238E27FC236}">
                <a16:creationId xmlns:a16="http://schemas.microsoft.com/office/drawing/2014/main" id="{2C28DF15-1C4C-D641-A1D4-F39FD8E9D7FF}"/>
              </a:ext>
            </a:extLst>
          </p:cNvPr>
          <p:cNvGrpSpPr>
            <a:grpSpLocks/>
          </p:cNvGrpSpPr>
          <p:nvPr/>
        </p:nvGrpSpPr>
        <p:grpSpPr bwMode="auto">
          <a:xfrm>
            <a:off x="1300228" y="1203652"/>
            <a:ext cx="735142" cy="558803"/>
            <a:chOff x="1938138" y="3160713"/>
            <a:chExt cx="1228725" cy="86360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33A31BB0-352F-7343-B6B8-A164827D1D06}"/>
                </a:ext>
              </a:extLst>
            </p:cNvPr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5EC92D4-538B-B549-AE07-264DBB9A7018}"/>
                </a:ext>
              </a:extLst>
            </p:cNvPr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F482CDE-4348-5E49-AFDD-13528AC227F5}"/>
                </a:ext>
              </a:extLst>
            </p:cNvPr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C529AFA-FE92-154B-B1FC-380A7C8D2BD0}"/>
                </a:ext>
              </a:extLst>
            </p:cNvPr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1D879E5-A137-994E-98D9-32FFBF90855F}"/>
                </a:ext>
              </a:extLst>
            </p:cNvPr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E3F8491-50BA-A24A-8281-A12660B86717}"/>
                </a:ext>
              </a:extLst>
            </p:cNvPr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92411DA-D31C-8548-8E34-60F133F97F81}"/>
                </a:ext>
              </a:extLst>
            </p:cNvPr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8CF400D-D887-AD41-82EA-A01361372C00}"/>
                </a:ext>
              </a:extLst>
            </p:cNvPr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BB16223-9674-2B45-921F-4EE86557C3CC}"/>
                </a:ext>
              </a:extLst>
            </p:cNvPr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3C90A71-9C54-A44B-965F-C37988F831D7}"/>
                </a:ext>
              </a:extLst>
            </p:cNvPr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82226F8-0281-3241-B16C-310C2F0F7437}"/>
                </a:ext>
              </a:extLst>
            </p:cNvPr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244DECD-8AFD-7D49-A760-7EC54AEE2853}"/>
                </a:ext>
              </a:extLst>
            </p:cNvPr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A058146A-3FC0-C047-87B8-57B7B8956748}"/>
                </a:ext>
              </a:extLst>
            </p:cNvPr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3289E94-25C9-B848-99E5-6BBD3F92DFE8}"/>
                </a:ext>
              </a:extLst>
            </p:cNvPr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47" name="Group 309">
              <a:extLst>
                <a:ext uri="{FF2B5EF4-FFF2-40B4-BE49-F238E27FC236}">
                  <a16:creationId xmlns:a16="http://schemas.microsoft.com/office/drawing/2014/main" id="{1E1A5250-29C5-7743-8C95-CB208FE1D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B1853DBE-0F28-304C-BF82-490590C19E5F}"/>
                  </a:ext>
                </a:extLst>
              </p:cNvPr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0B5EB5D-E298-B845-B413-A4D350509093}"/>
                  </a:ext>
                </a:extLst>
              </p:cNvPr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851F87C-C8D9-804B-9D5C-766787D501D3}"/>
                  </a:ext>
                </a:extLst>
              </p:cNvPr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472C856-261F-1E49-B97D-A780B2360EB5}"/>
                  </a:ext>
                </a:extLst>
              </p:cNvPr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B560BFF-FA70-A44D-988D-5150BC4425F6}"/>
                  </a:ext>
                </a:extLst>
              </p:cNvPr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DA210C7C-9312-B94E-8330-4F0D2DE8BD0B}"/>
                  </a:ext>
                </a:extLst>
              </p:cNvPr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5AB6ED1-A1CB-9D4D-96E4-32E8F430CAB8}"/>
                  </a:ext>
                </a:extLst>
              </p:cNvPr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48" name="Group 317">
              <a:extLst>
                <a:ext uri="{FF2B5EF4-FFF2-40B4-BE49-F238E27FC236}">
                  <a16:creationId xmlns:a16="http://schemas.microsoft.com/office/drawing/2014/main" id="{2F1D663D-BB36-FE40-87FA-6D18AEA18D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3C654F4-745F-F142-9D59-E08A41B0245B}"/>
                  </a:ext>
                </a:extLst>
              </p:cNvPr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B2604651-FF82-E54A-BEEA-7964F7EF3ADA}"/>
                  </a:ext>
                </a:extLst>
              </p:cNvPr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AE7F2D6-8404-C544-9362-1D620FFD15CE}"/>
                  </a:ext>
                </a:extLst>
              </p:cNvPr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14EBC5ED-993E-B04D-9676-9B935F491CC1}"/>
                  </a:ext>
                </a:extLst>
              </p:cNvPr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22D114DB-7B22-1B47-BFB4-156D07E0479D}"/>
                  </a:ext>
                </a:extLst>
              </p:cNvPr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80C59151-284C-3545-87BB-B5E346A86B5B}"/>
                  </a:ext>
                </a:extLst>
              </p:cNvPr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35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71557850-2D72-884F-90F5-E12117D3E85A}"/>
              </a:ext>
            </a:extLst>
          </p:cNvPr>
          <p:cNvGrpSpPr/>
          <p:nvPr/>
        </p:nvGrpSpPr>
        <p:grpSpPr>
          <a:xfrm>
            <a:off x="2121801" y="1221114"/>
            <a:ext cx="878678" cy="530042"/>
            <a:chOff x="6424509" y="864237"/>
            <a:chExt cx="1339754" cy="80429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EA57626-BCC2-8C49-B893-26DDCF14C546}"/>
                </a:ext>
              </a:extLst>
            </p:cNvPr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CF01F498-1241-FA44-8779-E53684263277}"/>
                  </a:ext>
                </a:extLst>
              </p:cNvPr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E8956876-A8DB-C846-B307-2955511F7A81}"/>
                  </a:ext>
                </a:extLst>
              </p:cNvPr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35A9CDE7-4B17-0D4A-B02A-3033CC4237A2}"/>
                </a:ext>
              </a:extLst>
            </p:cNvPr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D791ADC7-C591-0A4C-846D-83037F5ADA4B}"/>
                </a:ext>
              </a:extLst>
            </p:cNvPr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6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42A931EC-ECB8-D84E-A7A5-110353A9ACE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878518" y="1762455"/>
            <a:ext cx="769546" cy="530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E9489D8C-4239-BC49-80A1-63222977C9D3}"/>
              </a:ext>
            </a:extLst>
          </p:cNvPr>
          <p:cNvCxnSpPr>
            <a:cxnSpLocks/>
            <a:stCxn id="133" idx="2"/>
            <a:endCxn id="4" idx="0"/>
          </p:cNvCxnSpPr>
          <p:nvPr/>
        </p:nvCxnSpPr>
        <p:spPr>
          <a:xfrm flipH="1">
            <a:off x="1648063" y="1762455"/>
            <a:ext cx="19736" cy="530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10DA6B0-7DFA-3B40-B629-A19C90E8DE9E}"/>
              </a:ext>
            </a:extLst>
          </p:cNvPr>
          <p:cNvCxnSpPr>
            <a:cxnSpLocks/>
            <a:stCxn id="181" idx="2"/>
            <a:endCxn id="4" idx="0"/>
          </p:cNvCxnSpPr>
          <p:nvPr/>
        </p:nvCxnSpPr>
        <p:spPr>
          <a:xfrm flipH="1">
            <a:off x="1648064" y="1751155"/>
            <a:ext cx="913076" cy="541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1283CBEE-9D62-BE4A-B7DA-5C58B25AD373}"/>
              </a:ext>
            </a:extLst>
          </p:cNvPr>
          <p:cNvSpPr txBox="1"/>
          <p:nvPr/>
        </p:nvSpPr>
        <p:spPr>
          <a:xfrm>
            <a:off x="2418516" y="2293143"/>
            <a:ext cx="11594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Business View</a:t>
            </a:r>
          </a:p>
        </p:txBody>
      </p:sp>
    </p:spTree>
    <p:extLst>
      <p:ext uri="{BB962C8B-B14F-4D97-AF65-F5344CB8AC3E}">
        <p14:creationId xmlns:p14="http://schemas.microsoft.com/office/powerpoint/2010/main" val="3648926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33520-649C-7541-A995-0B6DDF34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open metadata and governance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CC4B37E-B584-C74C-B4EA-086B24BE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260909"/>
            <a:ext cx="3741161" cy="3307966"/>
          </a:xfrm>
        </p:spPr>
        <p:txBody>
          <a:bodyPr/>
          <a:lstStyle/>
          <a:p>
            <a:r>
              <a:rPr lang="en-US" dirty="0"/>
              <a:t>Delivering core technology</a:t>
            </a:r>
          </a:p>
          <a:p>
            <a:r>
              <a:rPr lang="en-US" dirty="0"/>
              <a:t>Recruiting vendors</a:t>
            </a:r>
          </a:p>
          <a:p>
            <a:r>
              <a:rPr lang="en-US" dirty="0"/>
              <a:t>Assisting practitioners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A3C5E-E1E5-B845-AC9B-CEA88ABD2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0FE21-9267-6543-A07E-D7CC1D467CE7}"/>
              </a:ext>
            </a:extLst>
          </p:cNvPr>
          <p:cNvSpPr/>
          <p:nvPr/>
        </p:nvSpPr>
        <p:spPr>
          <a:xfrm>
            <a:off x="5313145" y="1049153"/>
            <a:ext cx="2136809" cy="3445845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Metadata and Governance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4D7E271-8190-FC46-9A8B-5F371DA7A433}"/>
              </a:ext>
            </a:extLst>
          </p:cNvPr>
          <p:cNvSpPr/>
          <p:nvPr/>
        </p:nvSpPr>
        <p:spPr>
          <a:xfrm>
            <a:off x="3657599" y="1963567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Vendors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113B37D-4751-9644-BE48-E18225D1E705}"/>
              </a:ext>
            </a:extLst>
          </p:cNvPr>
          <p:cNvSpPr/>
          <p:nvPr/>
        </p:nvSpPr>
        <p:spPr>
          <a:xfrm>
            <a:off x="3657599" y="3425001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Practitioners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D39B8F-6B67-4A43-82C6-FDE12EC5F6D1}"/>
              </a:ext>
            </a:extLst>
          </p:cNvPr>
          <p:cNvSpPr/>
          <p:nvPr/>
        </p:nvSpPr>
        <p:spPr>
          <a:xfrm>
            <a:off x="5727031" y="1809549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 Technology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65EE6F-0C84-4243-91B9-E3B9D481E85C}"/>
              </a:ext>
            </a:extLst>
          </p:cNvPr>
          <p:cNvSpPr/>
          <p:nvPr/>
        </p:nvSpPr>
        <p:spPr>
          <a:xfrm>
            <a:off x="5727031" y="264974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Compliance Suite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206426-4A65-3C49-B5EE-AE3F9A59BDC2}"/>
              </a:ext>
            </a:extLst>
          </p:cNvPr>
          <p:cNvSpPr/>
          <p:nvPr/>
        </p:nvSpPr>
        <p:spPr>
          <a:xfrm>
            <a:off x="5722218" y="348896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Practices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03A6DF4-7166-4D44-A724-C9BD3FCE0B02}"/>
              </a:ext>
            </a:extLst>
          </p:cNvPr>
          <p:cNvSpPr/>
          <p:nvPr/>
        </p:nvSpPr>
        <p:spPr>
          <a:xfrm>
            <a:off x="7613583" y="1809549"/>
            <a:ext cx="240632" cy="1542840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FEE1105-619C-E74B-8BBA-525AF0BC188A}"/>
              </a:ext>
            </a:extLst>
          </p:cNvPr>
          <p:cNvSpPr/>
          <p:nvPr/>
        </p:nvSpPr>
        <p:spPr>
          <a:xfrm>
            <a:off x="7613582" y="3488965"/>
            <a:ext cx="240632" cy="791888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11C4B-63FA-C348-AC90-1954BA4B9D5E}"/>
              </a:ext>
            </a:extLst>
          </p:cNvPr>
          <p:cNvSpPr txBox="1"/>
          <p:nvPr/>
        </p:nvSpPr>
        <p:spPr>
          <a:xfrm>
            <a:off x="7920227" y="2250583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Egeria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50419-EAA2-0F4C-8AC2-44D5A458DBEA}"/>
              </a:ext>
            </a:extLst>
          </p:cNvPr>
          <p:cNvSpPr txBox="1"/>
          <p:nvPr/>
        </p:nvSpPr>
        <p:spPr>
          <a:xfrm>
            <a:off x="7916096" y="3515577"/>
            <a:ext cx="1159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170998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Digital Service Lifecycle</a:t>
            </a:r>
          </a:p>
        </p:txBody>
      </p:sp>
      <p:pic>
        <p:nvPicPr>
          <p:cNvPr id="9" name="Picture 8" descr="ODPI - Data Privacy - Process Fl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61" y="0"/>
            <a:ext cx="77200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4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7742E-63A8-A14A-95B9-02F49680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test philosophy and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A248E-1CF9-D543-8419-F0F1AB5A49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64970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A24F2-B6AE-D74A-80F7-CA96FDE2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Its an “imitation game”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35AC1-BF36-CC4A-9FDD-1CDDECCEB7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52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29AA2-A1F4-0645-AC6A-7814B1131959}"/>
              </a:ext>
            </a:extLst>
          </p:cNvPr>
          <p:cNvSpPr/>
          <p:nvPr/>
        </p:nvSpPr>
        <p:spPr>
          <a:xfrm>
            <a:off x="5024387" y="1453415"/>
            <a:ext cx="2483318" cy="2521819"/>
          </a:xfrm>
          <a:prstGeom prst="rect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325CB6-D72F-9944-9FAD-091817610138}"/>
              </a:ext>
            </a:extLst>
          </p:cNvPr>
          <p:cNvSpPr/>
          <p:nvPr/>
        </p:nvSpPr>
        <p:spPr>
          <a:xfrm>
            <a:off x="1722922" y="1886552"/>
            <a:ext cx="1828800" cy="1472665"/>
          </a:xfrm>
          <a:prstGeom prst="rect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Compliance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C87F12C-B434-C142-913A-6870F39BBF81}"/>
              </a:ext>
            </a:extLst>
          </p:cNvPr>
          <p:cNvSpPr/>
          <p:nvPr/>
        </p:nvSpPr>
        <p:spPr>
          <a:xfrm>
            <a:off x="3898232" y="2483318"/>
            <a:ext cx="943275" cy="413886"/>
          </a:xfrm>
          <a:prstGeom prst="rightArrow">
            <a:avLst/>
          </a:prstGeom>
          <a:solidFill>
            <a:srgbClr val="008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E36DB-E4D9-3642-81A5-A38003A7142A}"/>
              </a:ext>
            </a:extLst>
          </p:cNvPr>
          <p:cNvSpPr txBox="1"/>
          <p:nvPr/>
        </p:nvSpPr>
        <p:spPr>
          <a:xfrm>
            <a:off x="3729789" y="1409498"/>
            <a:ext cx="1280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this an open metadata server?</a:t>
            </a:r>
          </a:p>
        </p:txBody>
      </p:sp>
    </p:spTree>
    <p:extLst>
      <p:ext uri="{BB962C8B-B14F-4D97-AF65-F5344CB8AC3E}">
        <p14:creationId xmlns:p14="http://schemas.microsoft.com/office/powerpoint/2010/main" val="3252220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A648-A8FE-2740-A775-3D031095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01" y="338424"/>
            <a:ext cx="4626686" cy="855108"/>
          </a:xfrm>
        </p:spPr>
        <p:txBody>
          <a:bodyPr anchor="t"/>
          <a:lstStyle/>
          <a:p>
            <a:r>
              <a:rPr lang="en-US" dirty="0"/>
              <a:t>The repository connector’s metadata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F76BAD-495D-FD43-8890-E52D002A7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318661"/>
            <a:ext cx="5290829" cy="3250214"/>
          </a:xfrm>
        </p:spPr>
        <p:txBody>
          <a:bodyPr/>
          <a:lstStyle/>
          <a:p>
            <a:r>
              <a:rPr lang="en-US" dirty="0"/>
              <a:t>Managing Type Definitions (</a:t>
            </a:r>
            <a:r>
              <a:rPr lang="en-US" dirty="0" err="1"/>
              <a:t>TypeDefs</a:t>
            </a:r>
            <a:r>
              <a:rPr lang="en-US" dirty="0"/>
              <a:t>)</a:t>
            </a:r>
          </a:p>
          <a:p>
            <a:r>
              <a:rPr lang="en-US" dirty="0"/>
              <a:t>Search and Query for metadata instances</a:t>
            </a:r>
          </a:p>
          <a:p>
            <a:r>
              <a:rPr lang="en-US" dirty="0"/>
              <a:t>Maintenance of metadata instances</a:t>
            </a:r>
          </a:p>
          <a:p>
            <a:r>
              <a:rPr lang="en-US" dirty="0"/>
              <a:t>Advanced maintenance</a:t>
            </a:r>
          </a:p>
          <a:p>
            <a:r>
              <a:rPr lang="en-US" dirty="0"/>
              <a:t>Maintenance of reference copies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FD6E2-F557-8143-A907-DA1080515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53</a:t>
            </a:fld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5D78A-E7B9-6744-947E-3305BD27A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49" y="-6704"/>
            <a:ext cx="25071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4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6323-AA2B-BE47-8FBC-F2A3363A5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3312-C015-DC4C-9011-A8BEBEB6C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at least one open metadata type:</a:t>
            </a:r>
          </a:p>
          <a:p>
            <a:pPr lvl="1"/>
            <a:r>
              <a:rPr lang="en-US" dirty="0"/>
              <a:t>Ability to exchange information the types supported by the repository using appropriate TypeDef and AttributeTypeDef structures.</a:t>
            </a:r>
          </a:p>
          <a:p>
            <a:pPr lvl="1"/>
            <a:r>
              <a:rPr lang="en-US" dirty="0"/>
              <a:t>Ability to create, update, delete, query and search for supported entities, classifications and relationships.</a:t>
            </a:r>
          </a:p>
          <a:p>
            <a:pPr lvl="1"/>
            <a:r>
              <a:rPr lang="en-US" dirty="0"/>
              <a:t>Ability to increment a version number within each metadata instance, each time it is changed.</a:t>
            </a:r>
          </a:p>
          <a:p>
            <a:pPr lvl="1"/>
            <a:r>
              <a:rPr lang="en-US" dirty="0"/>
              <a:t>Ability to ensure supported metadata instances conform to their type definition.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4355D-1511-6F49-8534-822656803E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77219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C58AA7-8B11-5940-A95B-C1F7394B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features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989498-0C12-7F4F-B79B-D6DC4DF191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Ability to programmatically create and maintain type definitions.</a:t>
            </a:r>
          </a:p>
          <a:p>
            <a:r>
              <a:rPr lang="en-US" dirty="0"/>
              <a:t>Ability to understand the relationships throughout the metadata using graph-like queries.</a:t>
            </a:r>
          </a:p>
          <a:p>
            <a:r>
              <a:rPr lang="en-US" dirty="0"/>
              <a:t>Ability to query the state of metadata from an historical point in time.</a:t>
            </a:r>
          </a:p>
          <a:p>
            <a:r>
              <a:rPr lang="en-US" dirty="0"/>
              <a:t>Ability to storing entity proxies as first class elements in the repository.</a:t>
            </a:r>
          </a:p>
          <a:p>
            <a:r>
              <a:rPr lang="en-US" dirty="0"/>
              <a:t>Ability to mark instances as deleted and restore them later. (soft-delete)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967C54-77C5-224D-938F-71C773DF4F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Ability to undo updates on metadata instances.</a:t>
            </a:r>
          </a:p>
          <a:p>
            <a:r>
              <a:rPr lang="en-US" dirty="0"/>
              <a:t>Ability to change the unique identifier (</a:t>
            </a:r>
            <a:r>
              <a:rPr lang="en-US" dirty="0" err="1"/>
              <a:t>guid</a:t>
            </a:r>
            <a:r>
              <a:rPr lang="en-US" dirty="0"/>
              <a:t>) of a metadata instance.</a:t>
            </a:r>
          </a:p>
          <a:p>
            <a:r>
              <a:rPr lang="en-US" dirty="0"/>
              <a:t>Ability to change the type of a metadata instance.</a:t>
            </a:r>
          </a:p>
          <a:p>
            <a:r>
              <a:rPr lang="en-US" dirty="0"/>
              <a:t>Ability to store and maintain reference copies of metadata from other open metadata repositories.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ECAC96-305F-2C4D-BB8D-BF09C12DB1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62967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48A0AC-88D4-5841-9540-43BBFDEA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 Testing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9172AE-4F9C-1B42-8481-8FCBF8F8AD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</a:t>
            </a:r>
          </a:p>
          <a:p>
            <a:r>
              <a:rPr lang="en-US" dirty="0"/>
              <a:t>Open Metadata Test Lab</a:t>
            </a:r>
          </a:p>
          <a:p>
            <a:pPr lvl="1"/>
            <a:r>
              <a:rPr lang="en-US" dirty="0"/>
              <a:t>Open Metadata Workbenches</a:t>
            </a:r>
          </a:p>
          <a:p>
            <a:pPr lvl="2"/>
            <a:r>
              <a:rPr lang="en-US" dirty="0"/>
              <a:t>Open Metadata Test Case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6BBE02-DE20-7343-B486-849218B03B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Compliance Report</a:t>
            </a:r>
          </a:p>
          <a:p>
            <a:r>
              <a:rPr lang="en-US" dirty="0"/>
              <a:t>Pass or fail</a:t>
            </a:r>
          </a:p>
          <a:p>
            <a:r>
              <a:rPr lang="en-US" dirty="0"/>
              <a:t>Discovered properties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3EA4C-BD4A-F14A-9375-2DA0AF2D5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39157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30D42CA4-D854-448C-A3A3-3F4CC664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ODPi - co-creation with practitioners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4944477" cy="3603001"/>
          </a:xfrm>
        </p:spPr>
        <p:txBody>
          <a:bodyPr/>
          <a:lstStyle/>
          <a:p>
            <a:r>
              <a:rPr lang="en-GB" dirty="0"/>
              <a:t>Compliance assistance and certification for vendors</a:t>
            </a:r>
          </a:p>
          <a:p>
            <a:r>
              <a:rPr lang="en-GB" dirty="0"/>
              <a:t>Subject matter experts sharing best practices and co-creating content packs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966659-F38C-424A-BDB0-6A0E1E2A3341}"/>
              </a:ext>
            </a:extLst>
          </p:cNvPr>
          <p:cNvGrpSpPr>
            <a:grpSpLocks noChangeAspect="1"/>
          </p:cNvGrpSpPr>
          <p:nvPr/>
        </p:nvGrpSpPr>
        <p:grpSpPr>
          <a:xfrm>
            <a:off x="5856143" y="959166"/>
            <a:ext cx="2482042" cy="2560320"/>
            <a:chOff x="5226527" y="644145"/>
            <a:chExt cx="3712071" cy="3829146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2036" y="3148635"/>
              <a:ext cx="895350" cy="982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048" y="644145"/>
              <a:ext cx="989013" cy="1131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6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198" y="1325452"/>
              <a:ext cx="914400" cy="1141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280" y="837477"/>
              <a:ext cx="823912" cy="97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" name="Picture 2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900" y="3403316"/>
              <a:ext cx="787400" cy="1069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527" y="1788350"/>
              <a:ext cx="744538" cy="1106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0" name="Picture 4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4615" y="2949603"/>
              <a:ext cx="773113" cy="992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6514553" y="2099900"/>
              <a:ext cx="1160032" cy="929955"/>
              <a:chOff x="5454524" y="2009903"/>
              <a:chExt cx="1160032" cy="929955"/>
            </a:xfrm>
          </p:grpSpPr>
          <p:sp>
            <p:nvSpPr>
              <p:cNvPr id="12" name="Can 11"/>
              <p:cNvSpPr/>
              <p:nvPr/>
            </p:nvSpPr>
            <p:spPr>
              <a:xfrm>
                <a:off x="5454524" y="2009903"/>
                <a:ext cx="1160032" cy="929955"/>
              </a:xfrm>
              <a:prstGeom prst="can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 kern="0" dirty="0">
                  <a:solidFill>
                    <a:srgbClr val="1F497D"/>
                  </a:solidFill>
                  <a:latin typeface="Calibri"/>
                  <a:cs typeface="Calibri"/>
                  <a:sym typeface="Arial"/>
                </a:endParaRPr>
              </a:p>
            </p:txBody>
          </p:sp>
          <p:sp>
            <p:nvSpPr>
              <p:cNvPr id="13" name="Multidocument 12"/>
              <p:cNvSpPr/>
              <p:nvPr/>
            </p:nvSpPr>
            <p:spPr>
              <a:xfrm>
                <a:off x="5774854" y="2359887"/>
                <a:ext cx="570016" cy="409980"/>
              </a:xfrm>
              <a:prstGeom prst="flowChartMultidocumen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GB" sz="1800" kern="0" dirty="0">
                  <a:solidFill>
                    <a:srgbClr val="1F497D"/>
                  </a:solidFill>
                  <a:latin typeface="Calibri"/>
                  <a:cs typeface="Calibri"/>
                  <a:sym typeface="Arial"/>
                </a:endParaRPr>
              </a:p>
            </p:txBody>
          </p:sp>
        </p:grpSp>
      </p:grpSp>
      <p:pic>
        <p:nvPicPr>
          <p:cNvPr id="2050" name="Picture 2" descr="Image result for ing logo">
            <a:extLst>
              <a:ext uri="{FF2B5EF4-FFF2-40B4-BE49-F238E27FC236}">
                <a16:creationId xmlns:a16="http://schemas.microsoft.com/office/drawing/2014/main" id="{A15285D2-15D4-4261-91B5-1599A36B7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15" y="3772272"/>
            <a:ext cx="2840017" cy="83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bm logo">
            <a:extLst>
              <a:ext uri="{FF2B5EF4-FFF2-40B4-BE49-F238E27FC236}">
                <a16:creationId xmlns:a16="http://schemas.microsoft.com/office/drawing/2014/main" id="{6D089228-5CA5-4BE5-B2DC-8271F49B2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78" y="3691530"/>
            <a:ext cx="1975449" cy="9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297B89-B2F7-46EF-934D-00593ACC470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1161" b="22348"/>
          <a:stretch/>
        </p:blipFill>
        <p:spPr>
          <a:xfrm>
            <a:off x="3594402" y="3537301"/>
            <a:ext cx="2294507" cy="12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22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8574-AD4E-E640-942A-12CC291C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wanted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2DF4-2F6B-954B-A225-682BF37B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Governance practice leaders needed to build out best practices</a:t>
            </a:r>
          </a:p>
          <a:p>
            <a:r>
              <a:rPr lang="en-US" dirty="0"/>
              <a:t>If you buy data technology please encourage your vendors to consume the Egeria technology.</a:t>
            </a:r>
          </a:p>
          <a:p>
            <a:r>
              <a:rPr lang="en-US" dirty="0"/>
              <a:t>Looking for developers:</a:t>
            </a:r>
          </a:p>
          <a:p>
            <a:pPr lvl="1"/>
            <a:r>
              <a:rPr lang="en-US" dirty="0"/>
              <a:t>UI development</a:t>
            </a:r>
          </a:p>
          <a:p>
            <a:pPr lvl="1"/>
            <a:r>
              <a:rPr lang="en-US" dirty="0"/>
              <a:t>Graph repository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JanusGraph</a:t>
            </a:r>
            <a:r>
              <a:rPr lang="en-US" dirty="0"/>
              <a:t>/</a:t>
            </a:r>
            <a:r>
              <a:rPr lang="en-US" dirty="0" err="1"/>
              <a:t>TinkerPop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clients</a:t>
            </a:r>
          </a:p>
          <a:p>
            <a:r>
              <a:rPr lang="en-US" dirty="0"/>
              <a:t>Join the ODPi to help fund our work</a:t>
            </a:r>
          </a:p>
          <a:p>
            <a:r>
              <a:rPr lang="en-US" dirty="0"/>
              <a:t>Tell everyone about want we do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115F4-12F1-0D44-A35A-8517D305B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3909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83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4987863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5657088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617089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6" y="2252426"/>
            <a:ext cx="5395114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philosophy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5395115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97563B0C-F320-6349-A32F-837810A51C1D}"/>
              </a:ext>
            </a:extLst>
          </p:cNvPr>
          <p:cNvSpPr/>
          <p:nvPr/>
        </p:nvSpPr>
        <p:spPr>
          <a:xfrm>
            <a:off x="6920564" y="2659515"/>
            <a:ext cx="1636218" cy="245722"/>
          </a:xfrm>
          <a:prstGeom prst="left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F448106-A330-0D4E-9C43-A25D05B93D24}"/>
              </a:ext>
            </a:extLst>
          </p:cNvPr>
          <p:cNvSpPr/>
          <p:nvPr/>
        </p:nvSpPr>
        <p:spPr>
          <a:xfrm>
            <a:off x="7242912" y="1311902"/>
            <a:ext cx="262957" cy="1260471"/>
          </a:xfrm>
          <a:prstGeom prst="down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4404D41-0A34-CB42-8561-867805A682EC}"/>
              </a:ext>
            </a:extLst>
          </p:cNvPr>
          <p:cNvSpPr txBox="1"/>
          <p:nvPr/>
        </p:nvSpPr>
        <p:spPr>
          <a:xfrm>
            <a:off x="7616338" y="1386557"/>
            <a:ext cx="1240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cases,</a:t>
            </a:r>
          </a:p>
          <a:p>
            <a:r>
              <a:rPr lang="en-US" dirty="0"/>
              <a:t>Personas,</a:t>
            </a:r>
          </a:p>
          <a:p>
            <a:r>
              <a:rPr lang="en-US" dirty="0"/>
              <a:t>Practitioners</a:t>
            </a:r>
          </a:p>
          <a:p>
            <a:r>
              <a:rPr lang="en-US" dirty="0"/>
              <a:t>  input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1F0B9C8-0919-304E-BA06-88A1F0E72975}"/>
              </a:ext>
            </a:extLst>
          </p:cNvPr>
          <p:cNvSpPr txBox="1"/>
          <p:nvPr/>
        </p:nvSpPr>
        <p:spPr>
          <a:xfrm>
            <a:off x="7015552" y="3172759"/>
            <a:ext cx="165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integration, availability and integrity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100665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Data Privacy Pack</a:t>
            </a:r>
          </a:p>
          <a:p>
            <a:endParaRPr lang="en-GB" dirty="0"/>
          </a:p>
          <a:p>
            <a:r>
              <a:rPr lang="en-GB" dirty="0"/>
              <a:t>Coco Pharmaceuticals Persona</a:t>
            </a:r>
          </a:p>
          <a:p>
            <a:endParaRPr lang="en-GB" dirty="0"/>
          </a:p>
          <a:p>
            <a:r>
              <a:rPr lang="en-GB" dirty="0"/>
              <a:t>Open source repositories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>
                <a:sym typeface="Arial"/>
              </a:rPr>
              <a:pPr lvl="0"/>
              <a:t>60</a:t>
            </a:fld>
            <a:endParaRPr lang="en-US" dirty="0"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8964" y="3453758"/>
            <a:ext cx="596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2"/>
              </a:rPr>
              <a:t>https://github.com/odpi/data-governance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3"/>
              </a:rPr>
              <a:t>https://github.com/odpi/egeria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98964" y="2475052"/>
            <a:ext cx="7479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4"/>
              </a:rPr>
              <a:t>https://odpi.github.io/data-governance/coco-pharmaceuticals/personas/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https://odpi.github.io/data-governance/roles/</a:t>
            </a:r>
            <a:r>
              <a:rPr lang="en-GB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8964" y="1468603"/>
            <a:ext cx="83956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https://github.com/odpi/data-governance/tree/master/webinars/july2018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https://odpi.github.io/data-governance/data-privacy-pack/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8869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CF32-9740-BA4C-A14C-C558926B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CC80-7888-6049-9C3E-AC906C2F6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1256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You need to write the code in Yellow</a:t>
            </a:r>
          </a:p>
          <a:p>
            <a:pPr lvl="1"/>
            <a:r>
              <a:rPr lang="en-US" dirty="0"/>
              <a:t>Repository connector maps repository service (OMRS) calls to your repository calls (open to your format)</a:t>
            </a:r>
          </a:p>
          <a:p>
            <a:pPr lvl="1"/>
            <a:r>
              <a:rPr lang="en-US" dirty="0"/>
              <a:t>Event mapper connector maps your repository events* to call to the OMRS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CBC9F562-EB05-8B49-B680-980C61FD6800}"/>
              </a:ext>
            </a:extLst>
          </p:cNvPr>
          <p:cNvSpPr/>
          <p:nvPr/>
        </p:nvSpPr>
        <p:spPr>
          <a:xfrm>
            <a:off x="7772758" y="2502014"/>
            <a:ext cx="898398" cy="912114"/>
          </a:xfrm>
          <a:prstGeom prst="can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Your metadata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6ACBC-F3BD-9343-B91E-E4354F0B26BA}"/>
              </a:ext>
            </a:extLst>
          </p:cNvPr>
          <p:cNvSpPr/>
          <p:nvPr/>
        </p:nvSpPr>
        <p:spPr>
          <a:xfrm>
            <a:off x="5537450" y="2353434"/>
            <a:ext cx="107670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Repository connector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E3533-D01A-F848-B2F2-40E2D3CA5B80}"/>
              </a:ext>
            </a:extLst>
          </p:cNvPr>
          <p:cNvSpPr/>
          <p:nvPr/>
        </p:nvSpPr>
        <p:spPr>
          <a:xfrm>
            <a:off x="5642989" y="3325590"/>
            <a:ext cx="107670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Event mapper connector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66206A2-41B7-E341-809E-E6B6E5315A99}"/>
              </a:ext>
            </a:extLst>
          </p:cNvPr>
          <p:cNvSpPr/>
          <p:nvPr/>
        </p:nvSpPr>
        <p:spPr>
          <a:xfrm>
            <a:off x="6614155" y="2626191"/>
            <a:ext cx="1181105" cy="191912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17F8FFE-02A7-4446-A6B4-F0EC804EB765}"/>
              </a:ext>
            </a:extLst>
          </p:cNvPr>
          <p:cNvSpPr/>
          <p:nvPr/>
        </p:nvSpPr>
        <p:spPr>
          <a:xfrm>
            <a:off x="4555996" y="2502014"/>
            <a:ext cx="958951" cy="230662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FE065D3-298C-F342-A473-E5EC84151D72}"/>
              </a:ext>
            </a:extLst>
          </p:cNvPr>
          <p:cNvSpPr/>
          <p:nvPr/>
        </p:nvSpPr>
        <p:spPr>
          <a:xfrm rot="10800000">
            <a:off x="6614155" y="2732675"/>
            <a:ext cx="1181105" cy="219427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9E2BE3-3992-3A44-81E3-2CAB895C4922}"/>
              </a:ext>
            </a:extLst>
          </p:cNvPr>
          <p:cNvSpPr/>
          <p:nvPr/>
        </p:nvSpPr>
        <p:spPr>
          <a:xfrm rot="10800000">
            <a:off x="4654557" y="2759486"/>
            <a:ext cx="860389" cy="252947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E5D5D4B-E41A-1F42-B2C2-D698C11697F2}"/>
              </a:ext>
            </a:extLst>
          </p:cNvPr>
          <p:cNvSpPr/>
          <p:nvPr/>
        </p:nvSpPr>
        <p:spPr>
          <a:xfrm>
            <a:off x="3509009" y="2475202"/>
            <a:ext cx="1118996" cy="15571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Repository services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13EACCF-E91F-F54B-83F3-921712889D93}"/>
              </a:ext>
            </a:extLst>
          </p:cNvPr>
          <p:cNvSpPr/>
          <p:nvPr/>
        </p:nvSpPr>
        <p:spPr>
          <a:xfrm>
            <a:off x="2159982" y="2446664"/>
            <a:ext cx="1349027" cy="210954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698E364-F86C-7649-BC7D-1A3D6659E267}"/>
              </a:ext>
            </a:extLst>
          </p:cNvPr>
          <p:cNvSpPr/>
          <p:nvPr/>
        </p:nvSpPr>
        <p:spPr>
          <a:xfrm rot="10800000">
            <a:off x="2159981" y="2912549"/>
            <a:ext cx="1349027" cy="214146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D93D238-EA59-5F43-82F4-63C89A8B4A28}"/>
              </a:ext>
            </a:extLst>
          </p:cNvPr>
          <p:cNvSpPr/>
          <p:nvPr/>
        </p:nvSpPr>
        <p:spPr>
          <a:xfrm>
            <a:off x="1144997" y="2412356"/>
            <a:ext cx="1014984" cy="685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Access services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49BA77-E9F7-CC4B-8109-1E33E8159594}"/>
              </a:ext>
            </a:extLst>
          </p:cNvPr>
          <p:cNvSpPr txBox="1"/>
          <p:nvPr/>
        </p:nvSpPr>
        <p:spPr>
          <a:xfrm>
            <a:off x="2144268" y="2270125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Repository operation** 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E676D0-7090-1247-AE41-0277A6D7DE7F}"/>
              </a:ext>
            </a:extLst>
          </p:cNvPr>
          <p:cNvSpPr txBox="1"/>
          <p:nvPr/>
        </p:nvSpPr>
        <p:spPr>
          <a:xfrm>
            <a:off x="1805176" y="3161003"/>
            <a:ext cx="17556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Repository operation response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5FBC13-FAE0-F74B-9168-E29FF763F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0" y="3486745"/>
            <a:ext cx="588717" cy="58871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0323FF5-8AE5-F24D-B974-53292EEB9A49}"/>
              </a:ext>
            </a:extLst>
          </p:cNvPr>
          <p:cNvSpPr/>
          <p:nvPr/>
        </p:nvSpPr>
        <p:spPr>
          <a:xfrm>
            <a:off x="1262750" y="3577611"/>
            <a:ext cx="685800" cy="685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OMRS topic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A26011-1501-F046-B60B-5F5D2CC67493}"/>
              </a:ext>
            </a:extLst>
          </p:cNvPr>
          <p:cNvCxnSpPr>
            <a:cxnSpLocks/>
            <a:stCxn id="4" idx="3"/>
            <a:endCxn id="6" idx="3"/>
          </p:cNvCxnSpPr>
          <p:nvPr/>
        </p:nvCxnSpPr>
        <p:spPr>
          <a:xfrm rot="5400000">
            <a:off x="7343645" y="2790178"/>
            <a:ext cx="254362" cy="150226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435004E-96BC-4A48-9777-6986FF72E342}"/>
              </a:ext>
            </a:extLst>
          </p:cNvPr>
          <p:cNvSpPr txBox="1"/>
          <p:nvPr/>
        </p:nvSpPr>
        <p:spPr>
          <a:xfrm>
            <a:off x="4628003" y="4398793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 Repository events include entity created, relationship deleted, entity classified  </a:t>
            </a:r>
          </a:p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**Repository operations include CRUD for Entities and relationships and search</a:t>
            </a:r>
          </a:p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*** Call repository connector to get more information </a:t>
            </a:r>
          </a:p>
          <a:p>
            <a:endParaRPr lang="en-US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F3966C-95B5-AC49-B1B5-DF4B8C449D1B}"/>
              </a:ext>
            </a:extLst>
          </p:cNvPr>
          <p:cNvSpPr txBox="1"/>
          <p:nvPr/>
        </p:nvSpPr>
        <p:spPr>
          <a:xfrm>
            <a:off x="2292616" y="3834311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Publish to cohort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10F20F-D32C-6B4C-AFD6-EE524BBFDFA4}"/>
              </a:ext>
            </a:extLst>
          </p:cNvPr>
          <p:cNvCxnSpPr>
            <a:cxnSpLocks/>
          </p:cNvCxnSpPr>
          <p:nvPr/>
        </p:nvCxnSpPr>
        <p:spPr>
          <a:xfrm flipH="1">
            <a:off x="1948549" y="3810531"/>
            <a:ext cx="15511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A84F8F6-C207-4241-8692-911829DDE2F1}"/>
              </a:ext>
            </a:extLst>
          </p:cNvPr>
          <p:cNvSpPr/>
          <p:nvPr/>
        </p:nvSpPr>
        <p:spPr>
          <a:xfrm rot="10800000">
            <a:off x="4628002" y="3426637"/>
            <a:ext cx="1014986" cy="206928"/>
          </a:xfrm>
          <a:prstGeom prst="rightArrow">
            <a:avLst>
              <a:gd name="adj1" fmla="val 34104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96A523AD-126C-1748-BAB2-81895006958F}"/>
              </a:ext>
            </a:extLst>
          </p:cNvPr>
          <p:cNvSpPr/>
          <p:nvPr/>
        </p:nvSpPr>
        <p:spPr>
          <a:xfrm rot="16200000" flipV="1">
            <a:off x="5879265" y="3105853"/>
            <a:ext cx="271237" cy="137998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07934C9-F3C6-DD44-A0AB-77E14BB41483}"/>
              </a:ext>
            </a:extLst>
          </p:cNvPr>
          <p:cNvSpPr/>
          <p:nvPr/>
        </p:nvSpPr>
        <p:spPr>
          <a:xfrm rot="5400000" flipV="1">
            <a:off x="6045003" y="3115741"/>
            <a:ext cx="271236" cy="148466"/>
          </a:xfrm>
          <a:prstGeom prst="rightArrow">
            <a:avLst>
              <a:gd name="adj1" fmla="val 17888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826F6D-E4F4-B54D-B881-1E5D78C8928C}"/>
              </a:ext>
            </a:extLst>
          </p:cNvPr>
          <p:cNvSpPr txBox="1"/>
          <p:nvPr/>
        </p:nvSpPr>
        <p:spPr>
          <a:xfrm>
            <a:off x="6168397" y="3092876"/>
            <a:ext cx="319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***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11D6C46-C917-8340-BD58-6F9B3E65D469}"/>
              </a:ext>
            </a:extLst>
          </p:cNvPr>
          <p:cNvSpPr/>
          <p:nvPr/>
        </p:nvSpPr>
        <p:spPr>
          <a:xfrm rot="16200000">
            <a:off x="4346268" y="2809683"/>
            <a:ext cx="1529411" cy="4502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Open format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CF2AC1E-B4C3-BD4B-AC08-D4FB01DA7D50}"/>
              </a:ext>
            </a:extLst>
          </p:cNvPr>
          <p:cNvSpPr/>
          <p:nvPr/>
        </p:nvSpPr>
        <p:spPr>
          <a:xfrm rot="16200000">
            <a:off x="6493980" y="2824761"/>
            <a:ext cx="1529411" cy="450295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your format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67393F-18E4-FE43-828E-2831ED5FEE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8457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0" grpId="0"/>
      <p:bldP spid="21" grpId="0"/>
      <p:bldP spid="23" grpId="0" animBg="1"/>
      <p:bldP spid="28" grpId="0"/>
      <p:bldP spid="29" grpId="0"/>
      <p:bldP spid="30" grpId="0" animBg="1"/>
      <p:bldP spid="31" grpId="0" animBg="1"/>
      <p:bldP spid="32" grpId="0" animBg="1"/>
      <p:bldP spid="33" grpId="0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Coco Pharmaceuticals persona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9" y="1104628"/>
            <a:ext cx="1295500" cy="12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3" y="1104628"/>
            <a:ext cx="1295500" cy="1415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0" y="2710004"/>
            <a:ext cx="1491458" cy="1513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47" y="1104628"/>
            <a:ext cx="1393479" cy="1545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835" y="2802019"/>
            <a:ext cx="1654756" cy="1437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372" y="2857228"/>
            <a:ext cx="1781490" cy="1415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270" y="1104628"/>
            <a:ext cx="1121315" cy="1567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614" y="2820422"/>
            <a:ext cx="1143088" cy="163298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820" y="4496280"/>
            <a:ext cx="8556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/>
              </a:buClr>
            </a:pPr>
            <a:r>
              <a:rPr lang="en-GB" sz="1800" dirty="0">
                <a:hlinkClick r:id="rId10"/>
              </a:rPr>
              <a:t>https://odpi.github.io/data-governance/coco-pharmaceuticals/personas/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5216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2F013-75CB-F14B-A527-B5FF93A47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design thinking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7D13F-984D-9F46-9CA6-0E16D730A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Open Metadata Types</a:t>
            </a:r>
          </a:p>
          <a:p>
            <a:r>
              <a:rPr lang="en-US" sz="2000" dirty="0"/>
              <a:t>Access Service Identification</a:t>
            </a:r>
          </a:p>
          <a:p>
            <a:r>
              <a:rPr lang="en-US" sz="2000" dirty="0"/>
              <a:t>Samples and API design</a:t>
            </a:r>
          </a:p>
          <a:p>
            <a:r>
              <a:rPr lang="en-US" sz="2000" dirty="0"/>
              <a:t>Best Practices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2F9B35-9031-B941-8270-F1BD0F856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 smtClean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E750C-9D0D-234F-ACF3-F8200A89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398" y="0"/>
            <a:ext cx="3807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9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Can 3"/>
          <p:cNvSpPr/>
          <p:nvPr/>
        </p:nvSpPr>
        <p:spPr>
          <a:xfrm>
            <a:off x="4827919" y="349642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48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0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50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6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38" y="2378026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3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5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42" y="2882850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38" y="275585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3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592" y="2825700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69" y="356150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2" y="2862999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2988838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4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3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48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38" y="2605039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4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5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19" y="171207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07" y="1512045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382" y="168984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1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5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0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0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69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69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69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69" y="1510457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3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2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1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3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09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082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5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3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35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7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882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3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57" y="2509885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3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496557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share metadata?</a:t>
            </a:r>
            <a:endParaRPr lang="en-GB" dirty="0"/>
          </a:p>
        </p:txBody>
      </p:sp>
      <p:sp>
        <p:nvSpPr>
          <p:cNvPr id="195" name="Slide Number Placeholder 194">
            <a:extLst>
              <a:ext uri="{FF2B5EF4-FFF2-40B4-BE49-F238E27FC236}">
                <a16:creationId xmlns:a16="http://schemas.microsoft.com/office/drawing/2014/main" id="{D36A298E-B20F-A942-AB4B-CB4F63BE4A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25408239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23353</TotalTime>
  <Words>3264</Words>
  <Application>Microsoft Macintosh PowerPoint</Application>
  <PresentationFormat>On-screen Show (16:9)</PresentationFormat>
  <Paragraphs>758</Paragraphs>
  <Slides>62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ＭＳ Ｐゴシック</vt:lpstr>
      <vt:lpstr>Amaze</vt:lpstr>
      <vt:lpstr>Arial</vt:lpstr>
      <vt:lpstr>Calibri</vt:lpstr>
      <vt:lpstr>Lucida Sans Unicode</vt:lpstr>
      <vt:lpstr>OpenSans</vt:lpstr>
      <vt:lpstr>Wingdings</vt:lpstr>
      <vt:lpstr>1_simple-light-2</vt:lpstr>
      <vt:lpstr>Managing your metadata with Project Egeria</vt:lpstr>
      <vt:lpstr>Agenda</vt:lpstr>
      <vt:lpstr>John Mertic</vt:lpstr>
      <vt:lpstr>Mike Nicpan</vt:lpstr>
      <vt:lpstr>Realizing open metadata and governance</vt:lpstr>
      <vt:lpstr>Design philosophy</vt:lpstr>
      <vt:lpstr>Coco Pharmaceuticals persona</vt:lpstr>
      <vt:lpstr>Using design thinking</vt:lpstr>
      <vt:lpstr>How do you share metadata?</vt:lpstr>
      <vt:lpstr>Open metadata type model summary</vt:lpstr>
      <vt:lpstr>Each area caters for appropriate metadata structures</vt:lpstr>
      <vt:lpstr>Implementing the open metadata types</vt:lpstr>
      <vt:lpstr>Instance representations in the repository services </vt:lpstr>
      <vt:lpstr>Through the Repository Services</vt:lpstr>
      <vt:lpstr>Through the Governance Program OMAS</vt:lpstr>
      <vt:lpstr>A relationship</vt:lpstr>
      <vt:lpstr>A relationship (full JSON)</vt:lpstr>
      <vt:lpstr>Importance of the Graph Model</vt:lpstr>
      <vt:lpstr>Importance of the Graph Model</vt:lpstr>
      <vt:lpstr>Importance of the Graph Model</vt:lpstr>
      <vt:lpstr>Importance of the Graph Model – Using Entity Proxies</vt:lpstr>
      <vt:lpstr>Open Metadata Management and Governance</vt:lpstr>
      <vt:lpstr>Example of a simple cohort </vt:lpstr>
      <vt:lpstr>Connecting to multiple cohorts  </vt:lpstr>
      <vt:lpstr>Inside the Open Metadata and Governance Server</vt:lpstr>
      <vt:lpstr>OCF Connectors are used in OMRS</vt:lpstr>
      <vt:lpstr>The Connection</vt:lpstr>
      <vt:lpstr>OCF Connectors are used in OMRS</vt:lpstr>
      <vt:lpstr>Integrating Egeria into existing technology</vt:lpstr>
      <vt:lpstr>Inside the Open Metadata and Governance Server</vt:lpstr>
      <vt:lpstr>Subsystems in the OMRS</vt:lpstr>
      <vt:lpstr>Configuration options</vt:lpstr>
      <vt:lpstr>Configuring the open metadata libraries</vt:lpstr>
      <vt:lpstr>Repository services configuration structure</vt:lpstr>
      <vt:lpstr>More detail …</vt:lpstr>
      <vt:lpstr>Replication rules</vt:lpstr>
      <vt:lpstr>First server</vt:lpstr>
      <vt:lpstr>Establishing contact</vt:lpstr>
      <vt:lpstr>Federated queries</vt:lpstr>
      <vt:lpstr>Caching metadata for availability and performance</vt:lpstr>
      <vt:lpstr>Bootstrapping the OMRS</vt:lpstr>
      <vt:lpstr>A word on metadata integrity</vt:lpstr>
      <vt:lpstr>Summary of the repository services</vt:lpstr>
      <vt:lpstr>Open Metadata Management and Governance</vt:lpstr>
      <vt:lpstr>Open Metadata Access Service (OMAS) instance</vt:lpstr>
      <vt:lpstr>Current Open Metadata Access Services (OMASs)</vt:lpstr>
      <vt:lpstr>Governance Program OMAS</vt:lpstr>
      <vt:lpstr>Subject Area OMAS</vt:lpstr>
      <vt:lpstr>Information View OMAS</vt:lpstr>
      <vt:lpstr>Digital Service Lifecycle</vt:lpstr>
      <vt:lpstr>Compliance test philosophy and demo</vt:lpstr>
      <vt:lpstr>Its an “imitation game”</vt:lpstr>
      <vt:lpstr>The repository connector’s metadata collection</vt:lpstr>
      <vt:lpstr>Mandatory features</vt:lpstr>
      <vt:lpstr>Optional features</vt:lpstr>
      <vt:lpstr>Compliance Testing</vt:lpstr>
      <vt:lpstr>ODPi - co-creation with practitioners</vt:lpstr>
      <vt:lpstr>Help wanted</vt:lpstr>
      <vt:lpstr>PowerPoint Presentation</vt:lpstr>
      <vt:lpstr>Links</vt:lpstr>
      <vt:lpstr>PowerPoint Presentation</vt:lpstr>
      <vt:lpstr>Adding a repository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Overview</dc:title>
  <dc:creator>Greg Wallace</dc:creator>
  <cp:lastModifiedBy>Mandy Chessell</cp:lastModifiedBy>
  <cp:revision>671</cp:revision>
  <cp:lastPrinted>2017-02-09T06:11:25Z</cp:lastPrinted>
  <dcterms:modified xsi:type="dcterms:W3CDTF">2018-09-11T14:45:20Z</dcterms:modified>
</cp:coreProperties>
</file>